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59" r:id="rId7"/>
    <p:sldId id="260" r:id="rId8"/>
    <p:sldId id="261" r:id="rId9"/>
    <p:sldId id="264" r:id="rId10"/>
    <p:sldId id="265" r:id="rId11"/>
    <p:sldId id="266" r:id="rId12"/>
    <p:sldId id="267" r:id="rId13"/>
    <p:sldId id="268" r:id="rId14"/>
    <p:sldId id="271" r:id="rId15"/>
    <p:sldId id="270" r:id="rId16"/>
    <p:sldId id="272" r:id="rId17"/>
    <p:sldId id="273" r:id="rId18"/>
    <p:sldId id="274" r:id="rId19"/>
    <p:sldId id="275" r:id="rId20"/>
    <p:sldId id="276" r:id="rId21"/>
    <p:sldId id="277" r:id="rId22"/>
    <p:sldId id="279" r:id="rId23"/>
    <p:sldId id="280" r:id="rId24"/>
    <p:sldId id="281" r:id="rId25"/>
    <p:sldId id="284" r:id="rId26"/>
    <p:sldId id="283" r:id="rId27"/>
    <p:sldId id="282" r:id="rId28"/>
    <p:sldId id="285" r:id="rId29"/>
    <p:sldId id="286" r:id="rId30"/>
    <p:sldId id="287" r:id="rId31"/>
    <p:sldId id="288" r:id="rId32"/>
    <p:sldId id="291" r:id="rId33"/>
    <p:sldId id="290" r:id="rId34"/>
    <p:sldId id="289" r:id="rId35"/>
    <p:sldId id="294" r:id="rId36"/>
    <p:sldId id="295" r:id="rId37"/>
    <p:sldId id="298" r:id="rId38"/>
    <p:sldId id="296" r:id="rId39"/>
    <p:sldId id="297" r:id="rId40"/>
    <p:sldId id="29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55C6B-1311-41C7-90C0-441C0D854310}">
          <p14:sldIdLst>
            <p14:sldId id="256"/>
            <p14:sldId id="257"/>
            <p14:sldId id="258"/>
            <p14:sldId id="262"/>
            <p14:sldId id="263"/>
            <p14:sldId id="259"/>
            <p14:sldId id="260"/>
            <p14:sldId id="261"/>
            <p14:sldId id="264"/>
            <p14:sldId id="265"/>
            <p14:sldId id="266"/>
            <p14:sldId id="267"/>
            <p14:sldId id="268"/>
            <p14:sldId id="271"/>
            <p14:sldId id="270"/>
            <p14:sldId id="272"/>
            <p14:sldId id="273"/>
            <p14:sldId id="274"/>
            <p14:sldId id="275"/>
            <p14:sldId id="276"/>
            <p14:sldId id="277"/>
            <p14:sldId id="279"/>
            <p14:sldId id="280"/>
            <p14:sldId id="281"/>
            <p14:sldId id="284"/>
            <p14:sldId id="283"/>
            <p14:sldId id="282"/>
            <p14:sldId id="285"/>
            <p14:sldId id="286"/>
            <p14:sldId id="287"/>
            <p14:sldId id="288"/>
            <p14:sldId id="291"/>
            <p14:sldId id="290"/>
            <p14:sldId id="289"/>
            <p14:sldId id="294"/>
            <p14:sldId id="295"/>
            <p14:sldId id="298"/>
            <p14:sldId id="296"/>
            <p14:sldId id="297"/>
            <p14:sldId id="2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73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142F-D83B-9FC0-FCD9-C53669A1CC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0E0B74-EB08-ADA1-1D0F-38E627C0F8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7651E31-A96C-CAAE-5FED-555F65559694}"/>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5" name="Footer Placeholder 4">
            <a:extLst>
              <a:ext uri="{FF2B5EF4-FFF2-40B4-BE49-F238E27FC236}">
                <a16:creationId xmlns:a16="http://schemas.microsoft.com/office/drawing/2014/main" id="{D432C42C-E3A6-18DC-9007-7E12693C4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6D549-97DA-FE4C-8B20-2D16A409F460}"/>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3897691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C371E-555E-2F18-D8BB-B2D98D0B3D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525A64E-7164-83D0-D3A9-0DF920CE0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0AAEE-588E-5B73-D9F1-5728765F2CE0}"/>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5" name="Footer Placeholder 4">
            <a:extLst>
              <a:ext uri="{FF2B5EF4-FFF2-40B4-BE49-F238E27FC236}">
                <a16:creationId xmlns:a16="http://schemas.microsoft.com/office/drawing/2014/main" id="{135BAA4C-F5A2-45C9-6912-85E5BEFCC5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EA979-2B2C-8E72-9E53-71B47D664501}"/>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3692192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7DAA7-C9A2-B212-05E5-BE471A9CD4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AB20CC3-71EC-3ED9-51E0-BA44B5B2A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67A956-F5A3-2F68-BB64-2FB8910BB0AF}"/>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5" name="Footer Placeholder 4">
            <a:extLst>
              <a:ext uri="{FF2B5EF4-FFF2-40B4-BE49-F238E27FC236}">
                <a16:creationId xmlns:a16="http://schemas.microsoft.com/office/drawing/2014/main" id="{5CD00054-C138-61CE-84D4-37F807516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4881B-09E0-DE4A-3EAE-72DDAE6F2E29}"/>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187080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091A3-599E-3022-BFDB-10ACB2FEF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D59E32-77B4-337C-649D-10CC417FB2B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F186F-E6A4-70B8-9E73-94B9C324348B}"/>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5" name="Footer Placeholder 4">
            <a:extLst>
              <a:ext uri="{FF2B5EF4-FFF2-40B4-BE49-F238E27FC236}">
                <a16:creationId xmlns:a16="http://schemas.microsoft.com/office/drawing/2014/main" id="{4BE8CD49-B1B2-4D2A-0CC6-3E8F01DE2B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EADEE3-C80E-1B49-DEE1-0F9CD9F7587F}"/>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2802315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BCCA4-7633-934A-409B-CAF8FD6B78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DE72B-36E9-18AB-8D23-00B75F4AB6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89EBA4-3A98-A0E1-65B1-A5BC68D347A3}"/>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5" name="Footer Placeholder 4">
            <a:extLst>
              <a:ext uri="{FF2B5EF4-FFF2-40B4-BE49-F238E27FC236}">
                <a16:creationId xmlns:a16="http://schemas.microsoft.com/office/drawing/2014/main" id="{BC0C9FB4-7538-00D7-30E2-5E3CB079E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E330A-DF00-983C-CAA0-7D64EB85E581}"/>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3930513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A0D30-3FED-599F-E5AA-42337B955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74869-6D11-8F7B-139D-18533B85D6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900FD-2003-DD81-9AF0-419A1C5878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A1858F-D74B-EDC4-E64A-1EFEDBB9B4C5}"/>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6" name="Footer Placeholder 5">
            <a:extLst>
              <a:ext uri="{FF2B5EF4-FFF2-40B4-BE49-F238E27FC236}">
                <a16:creationId xmlns:a16="http://schemas.microsoft.com/office/drawing/2014/main" id="{65620655-6DD8-3A8F-6001-FF554FA65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CC233A-CDBF-79FF-6651-B3DF8126345D}"/>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2475536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2C99-AA90-4C5A-5C6F-CBAB7D99C9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F1ED30-E2F4-2C23-D078-84D5BA9978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CB5709-3C5C-BF55-B675-C6528980E0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7E547B-292B-5F45-FF1E-1D3DC13230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D2F099-7E52-EF3B-32C5-812D22E258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ABB2B7-C60C-9B17-5ED6-2DBCE9E200FA}"/>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8" name="Footer Placeholder 7">
            <a:extLst>
              <a:ext uri="{FF2B5EF4-FFF2-40B4-BE49-F238E27FC236}">
                <a16:creationId xmlns:a16="http://schemas.microsoft.com/office/drawing/2014/main" id="{278EAF81-B449-589D-2FA3-2023861632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0B01E0D-F59F-A916-43AD-3A2E4B371DE0}"/>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3879177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FB60F-17C9-6840-5955-69C281FE145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8B77977-A2A3-2464-B513-784F14F60F7F}"/>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4" name="Footer Placeholder 3">
            <a:extLst>
              <a:ext uri="{FF2B5EF4-FFF2-40B4-BE49-F238E27FC236}">
                <a16:creationId xmlns:a16="http://schemas.microsoft.com/office/drawing/2014/main" id="{802B7E06-DF34-9403-F3F0-393EED678E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3F61E6-1DC5-8CF4-5827-C52175B9D33F}"/>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1034120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783EA1-DCFF-4689-A5A0-F91A33C5E5E0}"/>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3" name="Footer Placeholder 2">
            <a:extLst>
              <a:ext uri="{FF2B5EF4-FFF2-40B4-BE49-F238E27FC236}">
                <a16:creationId xmlns:a16="http://schemas.microsoft.com/office/drawing/2014/main" id="{EEC21544-9DF3-82EA-18CE-A3C0F53F38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ADBF7A-9273-4A13-2510-D52ADB3695D1}"/>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3626623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B7F3B-23AF-B709-9B39-094BB5A445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5F0850-55A1-6C5D-7737-FA1BBE1CB8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3BC7CE-1E9E-97F1-6ABC-6C56A1948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82942A-D028-75F6-56BC-A82B1AA865A0}"/>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6" name="Footer Placeholder 5">
            <a:extLst>
              <a:ext uri="{FF2B5EF4-FFF2-40B4-BE49-F238E27FC236}">
                <a16:creationId xmlns:a16="http://schemas.microsoft.com/office/drawing/2014/main" id="{12186163-FBEE-4ADB-FA5F-49C2A07D68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9B59A3-652D-A5BD-FE05-E396E3833F92}"/>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1264435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E489F-FFBE-4BA2-64F6-056BB6BE1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0C3B45-ED26-015C-5719-8A613C8E7C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858364-B14A-71EA-E0C0-7A3E9F8649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4A8B9C-48F2-1E44-1AF1-0DF088D226F0}"/>
              </a:ext>
            </a:extLst>
          </p:cNvPr>
          <p:cNvSpPr>
            <a:spLocks noGrp="1"/>
          </p:cNvSpPr>
          <p:nvPr>
            <p:ph type="dt" sz="half" idx="10"/>
          </p:nvPr>
        </p:nvSpPr>
        <p:spPr/>
        <p:txBody>
          <a:bodyPr/>
          <a:lstStyle/>
          <a:p>
            <a:fld id="{BB06D1D6-1929-445A-9E5F-EFC265AAF38A}" type="datetimeFigureOut">
              <a:rPr lang="en-US" smtClean="0"/>
              <a:t>5/30/2023</a:t>
            </a:fld>
            <a:endParaRPr lang="en-US"/>
          </a:p>
        </p:txBody>
      </p:sp>
      <p:sp>
        <p:nvSpPr>
          <p:cNvPr id="6" name="Footer Placeholder 5">
            <a:extLst>
              <a:ext uri="{FF2B5EF4-FFF2-40B4-BE49-F238E27FC236}">
                <a16:creationId xmlns:a16="http://schemas.microsoft.com/office/drawing/2014/main" id="{2DECD162-EAA3-9F8D-89A5-6FE98BEE84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4CCF6C-2E95-5681-CBE0-377523080265}"/>
              </a:ext>
            </a:extLst>
          </p:cNvPr>
          <p:cNvSpPr>
            <a:spLocks noGrp="1"/>
          </p:cNvSpPr>
          <p:nvPr>
            <p:ph type="sldNum" sz="quarter" idx="12"/>
          </p:nvPr>
        </p:nvSpPr>
        <p:spPr/>
        <p:txBody>
          <a:bodyPr/>
          <a:lstStyle/>
          <a:p>
            <a:fld id="{3E80A22B-D13F-4850-855B-737C37D5FBA8}" type="slidenum">
              <a:rPr lang="en-US" smtClean="0"/>
              <a:t>‹#›</a:t>
            </a:fld>
            <a:endParaRPr lang="en-US"/>
          </a:p>
        </p:txBody>
      </p:sp>
    </p:spTree>
    <p:extLst>
      <p:ext uri="{BB962C8B-B14F-4D97-AF65-F5344CB8AC3E}">
        <p14:creationId xmlns:p14="http://schemas.microsoft.com/office/powerpoint/2010/main" val="1062821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C3A016-47BD-104B-02B0-C656C67241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3402F8-3924-498C-1FF1-A29C42F86F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E8B44A-5718-9790-B4D4-5D2FAE01E4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06D1D6-1929-445A-9E5F-EFC265AAF38A}" type="datetimeFigureOut">
              <a:rPr lang="en-US" smtClean="0"/>
              <a:t>5/30/2023</a:t>
            </a:fld>
            <a:endParaRPr lang="en-US"/>
          </a:p>
        </p:txBody>
      </p:sp>
      <p:sp>
        <p:nvSpPr>
          <p:cNvPr id="5" name="Footer Placeholder 4">
            <a:extLst>
              <a:ext uri="{FF2B5EF4-FFF2-40B4-BE49-F238E27FC236}">
                <a16:creationId xmlns:a16="http://schemas.microsoft.com/office/drawing/2014/main" id="{30751E29-21AA-3C10-FD7D-CBE4BB8A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263B526-EFB6-8B89-54A3-820DD22E8F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80A22B-D13F-4850-855B-737C37D5FBA8}" type="slidenum">
              <a:rPr lang="en-US" smtClean="0"/>
              <a:t>‹#›</a:t>
            </a:fld>
            <a:endParaRPr lang="en-US"/>
          </a:p>
        </p:txBody>
      </p:sp>
    </p:spTree>
    <p:extLst>
      <p:ext uri="{BB962C8B-B14F-4D97-AF65-F5344CB8AC3E}">
        <p14:creationId xmlns:p14="http://schemas.microsoft.com/office/powerpoint/2010/main" val="4726792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2">
            <a:extLst>
              <a:ext uri="{FF2B5EF4-FFF2-40B4-BE49-F238E27FC236}">
                <a16:creationId xmlns:a16="http://schemas.microsoft.com/office/drawing/2014/main" id="{95FAB8FD-AA21-5617-F2C7-7C021CC8AD5F}"/>
              </a:ext>
            </a:extLst>
          </p:cNvPr>
          <p:cNvSpPr>
            <a:spLocks noGrp="1"/>
          </p:cNvSpPr>
          <p:nvPr>
            <p:ph type="ctrTitle"/>
          </p:nvPr>
        </p:nvSpPr>
        <p:spPr>
          <a:xfrm>
            <a:off x="6635674" y="223935"/>
            <a:ext cx="5284192" cy="2827176"/>
          </a:xfrm>
          <a:noFill/>
        </p:spPr>
        <p:txBody>
          <a:bodyPr>
            <a:normAutofit fontScale="90000"/>
          </a:bodyPr>
          <a:lstStyle/>
          <a:p>
            <a:pPr>
              <a:lnSpc>
                <a:spcPct val="100000"/>
              </a:lnSpc>
            </a:pPr>
            <a:br>
              <a:rPr lang="en-US" sz="2800" b="1" dirty="0">
                <a:latin typeface="Californian FB" panose="0207040306080B030204" pitchFamily="18" charset="0"/>
              </a:rPr>
            </a:br>
            <a:br>
              <a:rPr lang="en-US" sz="2800" b="1" dirty="0">
                <a:latin typeface="Californian FB" panose="0207040306080B030204" pitchFamily="18" charset="0"/>
              </a:rPr>
            </a:br>
            <a:br>
              <a:rPr lang="en-US" sz="2800" b="1" dirty="0">
                <a:latin typeface="Californian FB" panose="0207040306080B030204" pitchFamily="18" charset="0"/>
              </a:rPr>
            </a:br>
            <a:br>
              <a:rPr lang="en-US" sz="2800" b="1" dirty="0">
                <a:latin typeface="Californian FB" panose="0207040306080B030204" pitchFamily="18" charset="0"/>
              </a:rPr>
            </a:br>
            <a:r>
              <a:rPr lang="en-US" sz="2800" b="1" dirty="0">
                <a:latin typeface="Californian FB" panose="0207040306080B030204" pitchFamily="18" charset="0"/>
              </a:rPr>
              <a:t>The Town of Awendaw Comprehensive Steering Committee Meeting</a:t>
            </a:r>
            <a:br>
              <a:rPr lang="en-US" sz="2800" b="1" dirty="0">
                <a:latin typeface="Californian FB" panose="0207040306080B030204" pitchFamily="18" charset="0"/>
              </a:rPr>
            </a:br>
            <a:br>
              <a:rPr lang="en-US" sz="2800" b="1" dirty="0">
                <a:latin typeface="Californian FB" panose="0207040306080B030204" pitchFamily="18" charset="0"/>
              </a:rPr>
            </a:br>
            <a:r>
              <a:rPr lang="en-US" sz="2800" b="1" dirty="0">
                <a:latin typeface="Californian FB" panose="0207040306080B030204" pitchFamily="18" charset="0"/>
              </a:rPr>
              <a:t>May 25, 2023, 6:00 P.M.</a:t>
            </a:r>
            <a:br>
              <a:rPr lang="en-US" sz="2800" b="1" dirty="0">
                <a:latin typeface="Californian FB" panose="0207040306080B030204" pitchFamily="18" charset="0"/>
              </a:rPr>
            </a:br>
            <a:r>
              <a:rPr lang="en-US" sz="2800" b="1" dirty="0">
                <a:latin typeface="Californian FB" panose="0207040306080B030204" pitchFamily="18" charset="0"/>
              </a:rPr>
              <a:t> </a:t>
            </a:r>
            <a:br>
              <a:rPr lang="en-US" sz="2800" b="1" dirty="0">
                <a:latin typeface="Californian FB" panose="0207040306080B030204" pitchFamily="18" charset="0"/>
              </a:rPr>
            </a:br>
            <a:r>
              <a:rPr lang="en-US" sz="2800" b="1" u="sng" dirty="0">
                <a:latin typeface="Californian FB" panose="0207040306080B030204" pitchFamily="18" charset="0"/>
              </a:rPr>
              <a:t>AGENDA</a:t>
            </a:r>
          </a:p>
        </p:txBody>
      </p:sp>
      <p:sp>
        <p:nvSpPr>
          <p:cNvPr id="5" name="Subtitle 2">
            <a:extLst>
              <a:ext uri="{FF2B5EF4-FFF2-40B4-BE49-F238E27FC236}">
                <a16:creationId xmlns:a16="http://schemas.microsoft.com/office/drawing/2014/main" id="{D9C23068-9A50-BFD9-7550-FEA06CF91B29}"/>
              </a:ext>
            </a:extLst>
          </p:cNvPr>
          <p:cNvSpPr>
            <a:spLocks noGrp="1"/>
          </p:cNvSpPr>
          <p:nvPr>
            <p:ph type="subTitle" idx="1"/>
          </p:nvPr>
        </p:nvSpPr>
        <p:spPr>
          <a:xfrm>
            <a:off x="6960637" y="3209732"/>
            <a:ext cx="4861249" cy="2904822"/>
          </a:xfrm>
          <a:noFill/>
        </p:spPr>
        <p:txBody>
          <a:bodyPr>
            <a:noAutofit/>
          </a:bodyPr>
          <a:lstStyle/>
          <a:p>
            <a:pPr marL="228600" indent="-228600" algn="l">
              <a:buAutoNum type="arabicPeriod"/>
            </a:pPr>
            <a:r>
              <a:rPr lang="en-US" sz="1800" b="1" dirty="0">
                <a:latin typeface="Californian FB" panose="0207040306080B030204" pitchFamily="18" charset="0"/>
              </a:rPr>
              <a:t>Affirmation of Top Ten Guiding Principles </a:t>
            </a:r>
          </a:p>
          <a:p>
            <a:pPr marL="228600" indent="-228600" algn="l">
              <a:buAutoNum type="arabicPeriod"/>
            </a:pPr>
            <a:r>
              <a:rPr lang="en-US" sz="1800" b="1" dirty="0">
                <a:latin typeface="Californian FB" panose="0207040306080B030204" pitchFamily="18" charset="0"/>
              </a:rPr>
              <a:t>Goals and Strategies Worksheet Review and Comment </a:t>
            </a:r>
          </a:p>
          <a:p>
            <a:pPr marL="228600" indent="-228600" algn="l">
              <a:buAutoNum type="arabicPeriod"/>
            </a:pPr>
            <a:r>
              <a:rPr lang="en-US" sz="1800" b="1" dirty="0">
                <a:latin typeface="Californian FB" panose="0207040306080B030204" pitchFamily="18" charset="0"/>
              </a:rPr>
              <a:t>Open House Assistance by Steering Committee Members and Staff </a:t>
            </a:r>
          </a:p>
          <a:p>
            <a:pPr marL="228600" indent="-228600" algn="l">
              <a:buAutoNum type="arabicPeriod"/>
            </a:pPr>
            <a:r>
              <a:rPr lang="en-US" sz="1800" b="1" dirty="0">
                <a:latin typeface="Californian FB" panose="0207040306080B030204" pitchFamily="18" charset="0"/>
              </a:rPr>
              <a:t>Planned Development Regulations Update </a:t>
            </a:r>
          </a:p>
          <a:p>
            <a:pPr marL="228600" indent="-228600" algn="l">
              <a:buAutoNum type="arabicPeriod"/>
            </a:pPr>
            <a:r>
              <a:rPr lang="en-US" sz="1800" b="1" dirty="0">
                <a:latin typeface="Californian FB" panose="0207040306080B030204" pitchFamily="18" charset="0"/>
              </a:rPr>
              <a:t>Awendaw Tree Canopy Report Outcome </a:t>
            </a:r>
          </a:p>
          <a:p>
            <a:pPr marL="228600" indent="-228600" algn="l">
              <a:buAutoNum type="arabicPeriod"/>
            </a:pPr>
            <a:r>
              <a:rPr lang="en-US" sz="1800" b="1" dirty="0">
                <a:latin typeface="Californian FB" panose="0207040306080B030204" pitchFamily="18" charset="0"/>
              </a:rPr>
              <a:t>Community Survey Ideas </a:t>
            </a:r>
          </a:p>
          <a:p>
            <a:pPr marL="228600" indent="-228600" algn="l">
              <a:buAutoNum type="arabicPeriod"/>
            </a:pPr>
            <a:r>
              <a:rPr lang="en-US" sz="1800" b="1" dirty="0">
                <a:latin typeface="Californian FB" panose="0207040306080B030204" pitchFamily="18" charset="0"/>
              </a:rPr>
              <a:t>Date for next Meeting </a:t>
            </a:r>
          </a:p>
          <a:p>
            <a:pPr marL="228600" indent="-228600" algn="l">
              <a:buAutoNum type="arabicPeriod"/>
            </a:pPr>
            <a:r>
              <a:rPr lang="en-US" sz="1800" b="1" dirty="0">
                <a:latin typeface="Californian FB" panose="0207040306080B030204" pitchFamily="18" charset="0"/>
              </a:rPr>
              <a:t>Adjournment </a:t>
            </a:r>
          </a:p>
        </p:txBody>
      </p:sp>
      <p:pic>
        <p:nvPicPr>
          <p:cNvPr id="7" name="Picture 6" descr="A black and white logo&#10;&#10;Description automatically generated with medium confidence">
            <a:extLst>
              <a:ext uri="{FF2B5EF4-FFF2-40B4-BE49-F238E27FC236}">
                <a16:creationId xmlns:a16="http://schemas.microsoft.com/office/drawing/2014/main" id="{6F18D593-A867-1B5D-5749-9DEE58242D6F}"/>
              </a:ext>
            </a:extLst>
          </p:cNvPr>
          <p:cNvPicPr>
            <a:picLocks noChangeAspect="1"/>
          </p:cNvPicPr>
          <p:nvPr/>
        </p:nvPicPr>
        <p:blipFill rotWithShape="1">
          <a:blip r:embed="rId2">
            <a:extLst>
              <a:ext uri="{28A0092B-C50C-407E-A947-70E740481C1C}">
                <a14:useLocalDpi xmlns:a14="http://schemas.microsoft.com/office/drawing/2010/main" val="0"/>
              </a:ext>
            </a:extLst>
          </a:blip>
          <a:srcRect b="6342"/>
          <a:stretch/>
        </p:blipFill>
        <p:spPr>
          <a:xfrm>
            <a:off x="270609" y="334004"/>
            <a:ext cx="6095980" cy="6189992"/>
          </a:xfrm>
          <a:prstGeom prst="rect">
            <a:avLst/>
          </a:prstGeom>
        </p:spPr>
      </p:pic>
    </p:spTree>
    <p:extLst>
      <p:ext uri="{BB962C8B-B14F-4D97-AF65-F5344CB8AC3E}">
        <p14:creationId xmlns:p14="http://schemas.microsoft.com/office/powerpoint/2010/main" val="2464372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ropical banana palm leaf">
            <a:extLst>
              <a:ext uri="{FF2B5EF4-FFF2-40B4-BE49-F238E27FC236}">
                <a16:creationId xmlns:a16="http://schemas.microsoft.com/office/drawing/2014/main" id="{D9E25AAF-EDB5-21B8-2FD4-6661538B0DAD}"/>
              </a:ext>
            </a:extLst>
          </p:cNvPr>
          <p:cNvPicPr>
            <a:picLocks noChangeAspect="1"/>
          </p:cNvPicPr>
          <p:nvPr/>
        </p:nvPicPr>
        <p:blipFill rotWithShape="1">
          <a:blip r:embed="rId2"/>
          <a:srcRect t="15730"/>
          <a:stretch/>
        </p:blipFill>
        <p:spPr>
          <a:xfrm>
            <a:off x="19" y="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54A2CBF-BF83-B4F7-EF5D-3B5D993C8796}"/>
              </a:ext>
            </a:extLst>
          </p:cNvPr>
          <p:cNvSpPr>
            <a:spLocks noGrp="1"/>
          </p:cNvSpPr>
          <p:nvPr>
            <p:ph type="title"/>
          </p:nvPr>
        </p:nvSpPr>
        <p:spPr>
          <a:xfrm>
            <a:off x="156699" y="3091928"/>
            <a:ext cx="9326416" cy="2387600"/>
          </a:xfrm>
        </p:spPr>
        <p:txBody>
          <a:bodyPr vert="horz" lIns="91440" tIns="45720" rIns="91440" bIns="45720" rtlCol="0" anchor="b">
            <a:normAutofit/>
          </a:bodyPr>
          <a:lstStyle/>
          <a:p>
            <a:r>
              <a:rPr lang="en-US" sz="4800" b="1" dirty="0">
                <a:solidFill>
                  <a:schemeClr val="accent2"/>
                </a:solidFill>
                <a:latin typeface="Californian FB" panose="0207040306080B030204" pitchFamily="18" charset="0"/>
              </a:rPr>
              <a:t>Natural Environment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9526A1-801B-F8A7-BB18-8BCF160900B2}"/>
              </a:ext>
            </a:extLst>
          </p:cNvPr>
          <p:cNvSpPr txBox="1"/>
          <p:nvPr/>
        </p:nvSpPr>
        <p:spPr>
          <a:xfrm>
            <a:off x="156703" y="5469346"/>
            <a:ext cx="9629196" cy="925766"/>
          </a:xfrm>
          <a:prstGeom prst="rect">
            <a:avLst/>
          </a:prstGeom>
          <a:noFill/>
        </p:spPr>
        <p:txBody>
          <a:bodyPr wrap="square" rtlCol="0">
            <a:spAutoFit/>
          </a:bodyPr>
          <a:lstStyle/>
          <a:p>
            <a:pPr marL="0" marR="0">
              <a:lnSpc>
                <a:spcPct val="115000"/>
              </a:lnSpc>
              <a:spcBef>
                <a:spcPts val="0"/>
              </a:spcBef>
              <a:spcAft>
                <a:spcPts val="1000"/>
              </a:spcAft>
            </a:pPr>
            <a:r>
              <a:rPr lang="en-US" sz="1550" b="1" dirty="0">
                <a:effectLst/>
                <a:latin typeface="Californian FB" panose="0207040306080B030204" pitchFamily="18" charset="0"/>
                <a:ea typeface="Calibri" panose="020F0502020204030204" pitchFamily="34" charset="0"/>
                <a:cs typeface="Calibri" panose="020F0502020204030204" pitchFamily="34" charset="0"/>
              </a:rPr>
              <a:t>The Community seeks to preserve, protect, enhance, and restore the Town’s riparian corridors, woodlands, and wetlands to protect its wildlife and natural habitat, and to maintain its scenic bay vistas and tranquil environment. </a:t>
            </a:r>
            <a:endParaRPr lang="en-US" sz="155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116625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7470-13BF-2DD0-6131-650C233396A5}"/>
              </a:ext>
            </a:extLst>
          </p:cNvPr>
          <p:cNvSpPr>
            <a:spLocks noGrp="1"/>
          </p:cNvSpPr>
          <p:nvPr>
            <p:ph type="title"/>
          </p:nvPr>
        </p:nvSpPr>
        <p:spPr>
          <a:xfrm>
            <a:off x="229287" y="223721"/>
            <a:ext cx="11058525" cy="624036"/>
          </a:xfrm>
        </p:spPr>
        <p:txBody>
          <a:bodyPr>
            <a:normAutofit/>
          </a:bodyPr>
          <a:lstStyle/>
          <a:p>
            <a:r>
              <a:rPr lang="en-US" sz="3600" b="1" dirty="0">
                <a:latin typeface="Californian FB" panose="0207040306080B030204" pitchFamily="18" charset="0"/>
              </a:rPr>
              <a:t>Natural Environment …</a:t>
            </a:r>
          </a:p>
        </p:txBody>
      </p:sp>
      <p:pic>
        <p:nvPicPr>
          <p:cNvPr id="5" name="Content Placeholder 4" descr="A picture containing text, screenshot, font, number">
            <a:extLst>
              <a:ext uri="{FF2B5EF4-FFF2-40B4-BE49-F238E27FC236}">
                <a16:creationId xmlns:a16="http://schemas.microsoft.com/office/drawing/2014/main" id="{7CF8C374-0884-CB43-E9EB-58DF30DFE1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83363" y="847757"/>
            <a:ext cx="8061649" cy="5847271"/>
          </a:xfrm>
        </p:spPr>
      </p:pic>
    </p:spTree>
    <p:extLst>
      <p:ext uri="{BB962C8B-B14F-4D97-AF65-F5344CB8AC3E}">
        <p14:creationId xmlns:p14="http://schemas.microsoft.com/office/powerpoint/2010/main" val="1430886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13" descr="Worktools on blueprint">
            <a:extLst>
              <a:ext uri="{FF2B5EF4-FFF2-40B4-BE49-F238E27FC236}">
                <a16:creationId xmlns:a16="http://schemas.microsoft.com/office/drawing/2014/main" id="{BE894CE5-DFA3-4276-28FA-B7F41BEBFE65}"/>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t="7605" b="8125"/>
          <a:stretch/>
        </p:blipFill>
        <p:spPr>
          <a:xfrm>
            <a:off x="20" y="10"/>
            <a:ext cx="12191979" cy="6857990"/>
          </a:xfrm>
          <a:prstGeom prst="rect">
            <a:avLst/>
          </a:prstGeom>
        </p:spPr>
      </p:pic>
      <p:sp>
        <p:nvSpPr>
          <p:cNvPr id="2" name="Title 1">
            <a:extLst>
              <a:ext uri="{FF2B5EF4-FFF2-40B4-BE49-F238E27FC236}">
                <a16:creationId xmlns:a16="http://schemas.microsoft.com/office/drawing/2014/main" id="{53057293-F932-0D99-6FDF-41011AD0FF26}"/>
              </a:ext>
            </a:extLst>
          </p:cNvPr>
          <p:cNvSpPr>
            <a:spLocks noGrp="1"/>
          </p:cNvSpPr>
          <p:nvPr>
            <p:ph type="title"/>
          </p:nvPr>
        </p:nvSpPr>
        <p:spPr>
          <a:xfrm>
            <a:off x="841248" y="426720"/>
            <a:ext cx="10506456" cy="1919141"/>
          </a:xfrm>
        </p:spPr>
        <p:txBody>
          <a:bodyPr anchor="b">
            <a:normAutofit/>
          </a:bodyPr>
          <a:lstStyle/>
          <a:p>
            <a:r>
              <a:rPr lang="en-US" sz="6000" b="1" dirty="0">
                <a:solidFill>
                  <a:schemeClr val="accent2"/>
                </a:solidFill>
                <a:latin typeface="Californian FB" panose="0207040306080B030204" pitchFamily="18" charset="0"/>
              </a:rPr>
              <a:t>Built Environment …</a:t>
            </a:r>
          </a:p>
        </p:txBody>
      </p:sp>
      <p:sp>
        <p:nvSpPr>
          <p:cNvPr id="38" name="Rectangle 37">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F9363A-4D5D-15C2-BC5C-AF04DA641554}"/>
              </a:ext>
            </a:extLst>
          </p:cNvPr>
          <p:cNvSpPr>
            <a:spLocks noGrp="1"/>
          </p:cNvSpPr>
          <p:nvPr>
            <p:ph idx="1"/>
          </p:nvPr>
        </p:nvSpPr>
        <p:spPr>
          <a:xfrm>
            <a:off x="841248" y="3337269"/>
            <a:ext cx="10509504" cy="2905686"/>
          </a:xfrm>
        </p:spPr>
        <p:txBody>
          <a:bodyPr>
            <a:normAutofit/>
          </a:bodyPr>
          <a:lstStyle/>
          <a:p>
            <a:pPr marL="0" indent="0">
              <a:buNone/>
            </a:pPr>
            <a:r>
              <a:rPr lang="en-US" sz="2200" b="1" kern="0" dirty="0">
                <a:solidFill>
                  <a:srgbClr val="FFFFFF"/>
                </a:solidFill>
                <a:effectLst/>
                <a:latin typeface="Californian FB" panose="0207040306080B030204" pitchFamily="18" charset="0"/>
                <a:ea typeface="Calibri" panose="020F0502020204030204" pitchFamily="34" charset="0"/>
                <a:cs typeface="Calibri" panose="020F0502020204030204" pitchFamily="34" charset="0"/>
              </a:rPr>
              <a:t>The Town believes that the built environment should be subordinate, sensitive, and complementary to the natural environment, setting, and, specific site conditions to minimize disturbance to terrain, conserve visual resources, and protect open space. The Community supports low-country architectural and site design requirements that set forth community expectations and ensure quality development.</a:t>
            </a:r>
            <a:endParaRPr lang="en-US" sz="2200" dirty="0">
              <a:solidFill>
                <a:srgbClr val="FFFFFF"/>
              </a:solidFill>
            </a:endParaRPr>
          </a:p>
        </p:txBody>
      </p:sp>
    </p:spTree>
    <p:extLst>
      <p:ext uri="{BB962C8B-B14F-4D97-AF65-F5344CB8AC3E}">
        <p14:creationId xmlns:p14="http://schemas.microsoft.com/office/powerpoint/2010/main" val="5956741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8E5D2-80E8-A9AF-90DA-AF30CAAA4DBF}"/>
              </a:ext>
            </a:extLst>
          </p:cNvPr>
          <p:cNvSpPr>
            <a:spLocks noGrp="1"/>
          </p:cNvSpPr>
          <p:nvPr>
            <p:ph type="title"/>
          </p:nvPr>
        </p:nvSpPr>
        <p:spPr>
          <a:xfrm>
            <a:off x="419911" y="180300"/>
            <a:ext cx="10515600" cy="714645"/>
          </a:xfrm>
        </p:spPr>
        <p:txBody>
          <a:bodyPr>
            <a:normAutofit/>
          </a:bodyPr>
          <a:lstStyle/>
          <a:p>
            <a:r>
              <a:rPr lang="en-US" sz="3600" b="1" dirty="0">
                <a:latin typeface="Californian FB" panose="0207040306080B030204" pitchFamily="18" charset="0"/>
              </a:rPr>
              <a:t>Built Environment …</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1326BD88-D68D-C2C3-ADB7-51E20B4DC5F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94170" y="816124"/>
            <a:ext cx="8861898" cy="5861575"/>
          </a:xfrm>
        </p:spPr>
      </p:pic>
    </p:spTree>
    <p:extLst>
      <p:ext uri="{BB962C8B-B14F-4D97-AF65-F5344CB8AC3E}">
        <p14:creationId xmlns:p14="http://schemas.microsoft.com/office/powerpoint/2010/main" val="4244997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9" name="Picture 4" descr="Farm field with buildings">
            <a:extLst>
              <a:ext uri="{FF2B5EF4-FFF2-40B4-BE49-F238E27FC236}">
                <a16:creationId xmlns:a16="http://schemas.microsoft.com/office/drawing/2014/main" id="{AB7E8B29-A2F2-BEDE-6D9A-9F4166A73D2B}"/>
              </a:ext>
            </a:extLst>
          </p:cNvPr>
          <p:cNvPicPr>
            <a:picLocks noChangeAspect="1"/>
          </p:cNvPicPr>
          <p:nvPr/>
        </p:nvPicPr>
        <p:blipFill rotWithShape="1">
          <a:blip r:embed="rId2">
            <a:alphaModFix amt="60000"/>
          </a:blip>
          <a:srcRect t="26948"/>
          <a:stretch/>
        </p:blipFill>
        <p:spPr>
          <a:xfrm>
            <a:off x="-1" y="10"/>
            <a:ext cx="12192001" cy="6857990"/>
          </a:xfrm>
          <a:prstGeom prst="rect">
            <a:avLst/>
          </a:prstGeom>
        </p:spPr>
      </p:pic>
      <p:sp>
        <p:nvSpPr>
          <p:cNvPr id="2" name="Title 1">
            <a:extLst>
              <a:ext uri="{FF2B5EF4-FFF2-40B4-BE49-F238E27FC236}">
                <a16:creationId xmlns:a16="http://schemas.microsoft.com/office/drawing/2014/main" id="{ECD77182-6693-C3DC-776D-05532B926C59}"/>
              </a:ext>
            </a:extLst>
          </p:cNvPr>
          <p:cNvSpPr>
            <a:spLocks noGrp="1"/>
          </p:cNvSpPr>
          <p:nvPr>
            <p:ph type="title"/>
          </p:nvPr>
        </p:nvSpPr>
        <p:spPr>
          <a:xfrm>
            <a:off x="1198181" y="728906"/>
            <a:ext cx="9792471" cy="2057037"/>
          </a:xfrm>
        </p:spPr>
        <p:txBody>
          <a:bodyPr vert="horz" lIns="91440" tIns="45720" rIns="91440" bIns="45720" rtlCol="0" anchor="ctr">
            <a:normAutofit/>
          </a:bodyPr>
          <a:lstStyle/>
          <a:p>
            <a:r>
              <a:rPr lang="en-US" b="1" dirty="0">
                <a:solidFill>
                  <a:schemeClr val="accent2"/>
                </a:solidFill>
                <a:latin typeface="Californian FB" panose="0207040306080B030204" pitchFamily="18" charset="0"/>
              </a:rPr>
              <a:t>Rural Density … </a:t>
            </a:r>
          </a:p>
        </p:txBody>
      </p:sp>
      <p:sp>
        <p:nvSpPr>
          <p:cNvPr id="4" name="TextBox 3">
            <a:extLst>
              <a:ext uri="{FF2B5EF4-FFF2-40B4-BE49-F238E27FC236}">
                <a16:creationId xmlns:a16="http://schemas.microsoft.com/office/drawing/2014/main" id="{827226FB-89F7-FA85-AD09-0484A8DC2F4F}"/>
              </a:ext>
            </a:extLst>
          </p:cNvPr>
          <p:cNvSpPr txBox="1"/>
          <p:nvPr/>
        </p:nvSpPr>
        <p:spPr>
          <a:xfrm>
            <a:off x="1198181" y="2957665"/>
            <a:ext cx="9792471" cy="3171423"/>
          </a:xfrm>
          <a:prstGeom prst="rect">
            <a:avLst/>
          </a:prstGeom>
        </p:spPr>
        <p:txBody>
          <a:bodyPr vert="horz" lIns="91440" tIns="45720" rIns="91440" bIns="45720" rtlCol="0">
            <a:normAutofit/>
          </a:bodyPr>
          <a:lstStyle/>
          <a:p>
            <a:pPr>
              <a:lnSpc>
                <a:spcPct val="90000"/>
              </a:lnSpc>
              <a:spcAft>
                <a:spcPts val="600"/>
              </a:spcAft>
            </a:pPr>
            <a:r>
              <a:rPr lang="en-US" sz="2000" b="1" dirty="0">
                <a:solidFill>
                  <a:srgbClr val="FFFFFF"/>
                </a:solidFill>
                <a:effectLst/>
                <a:latin typeface="Californian FB" panose="0207040306080B030204" pitchFamily="18" charset="0"/>
              </a:rPr>
              <a:t>The Awendaw Community strives to avoid the suburbanization of its Town by limiting rural residential density to a maximum of four units per acre in the densest locations on major roadways and then decreasing sharply as you move toward town peripheries. Planned communities will incorporate considerable open space and natural areas into their designs</a:t>
            </a:r>
            <a:endParaRPr lang="en-US" sz="2000" dirty="0">
              <a:solidFill>
                <a:srgbClr val="FFFFFF"/>
              </a:solidFill>
              <a:latin typeface="Californian FB" panose="0207040306080B030204" pitchFamily="18" charset="0"/>
            </a:endParaRPr>
          </a:p>
        </p:txBody>
      </p:sp>
    </p:spTree>
    <p:extLst>
      <p:ext uri="{BB962C8B-B14F-4D97-AF65-F5344CB8AC3E}">
        <p14:creationId xmlns:p14="http://schemas.microsoft.com/office/powerpoint/2010/main" val="14288210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AC2FF-3A8A-87D6-5FF3-351672C764BF}"/>
              </a:ext>
            </a:extLst>
          </p:cNvPr>
          <p:cNvSpPr>
            <a:spLocks noGrp="1"/>
          </p:cNvSpPr>
          <p:nvPr>
            <p:ph type="title"/>
          </p:nvPr>
        </p:nvSpPr>
        <p:spPr>
          <a:xfrm>
            <a:off x="838200" y="270212"/>
            <a:ext cx="10515600" cy="821649"/>
          </a:xfrm>
        </p:spPr>
        <p:txBody>
          <a:bodyPr>
            <a:normAutofit/>
          </a:bodyPr>
          <a:lstStyle/>
          <a:p>
            <a:r>
              <a:rPr lang="en-US" sz="3600" b="1" dirty="0">
                <a:latin typeface="Californian FB" panose="0207040306080B030204" pitchFamily="18" charset="0"/>
              </a:rPr>
              <a:t>Rural Density …</a:t>
            </a:r>
          </a:p>
        </p:txBody>
      </p:sp>
      <p:pic>
        <p:nvPicPr>
          <p:cNvPr id="5" name="Content Placeholder 4" descr="A picture containing text, screenshot, font, document&#10;&#10;Description automatically generated">
            <a:extLst>
              <a:ext uri="{FF2B5EF4-FFF2-40B4-BE49-F238E27FC236}">
                <a16:creationId xmlns:a16="http://schemas.microsoft.com/office/drawing/2014/main" id="{6032F061-80EC-06E2-0EAE-198ECE0F8C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9713" y="1060672"/>
            <a:ext cx="9511748" cy="5429580"/>
          </a:xfrm>
        </p:spPr>
      </p:pic>
    </p:spTree>
    <p:extLst>
      <p:ext uri="{BB962C8B-B14F-4D97-AF65-F5344CB8AC3E}">
        <p14:creationId xmlns:p14="http://schemas.microsoft.com/office/powerpoint/2010/main" val="529961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75FFAD0-2409-47F2-980A-2CF4FFC69B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Houses in a subdivision">
            <a:extLst>
              <a:ext uri="{FF2B5EF4-FFF2-40B4-BE49-F238E27FC236}">
                <a16:creationId xmlns:a16="http://schemas.microsoft.com/office/drawing/2014/main" id="{FA81D43E-2F86-82C1-08F4-6471F9C3DA92}"/>
              </a:ext>
            </a:extLst>
          </p:cNvPr>
          <p:cNvPicPr>
            <a:picLocks noChangeAspect="1"/>
          </p:cNvPicPr>
          <p:nvPr/>
        </p:nvPicPr>
        <p:blipFill rotWithShape="1">
          <a:blip r:embed="rId2">
            <a:alphaModFix amt="35000"/>
          </a:blip>
          <a:srcRect t="8103" b="7627"/>
          <a:stretch/>
        </p:blipFill>
        <p:spPr>
          <a:xfrm>
            <a:off x="21" y="0"/>
            <a:ext cx="12191979" cy="6857990"/>
          </a:xfrm>
          <a:prstGeom prst="rect">
            <a:avLst/>
          </a:prstGeom>
        </p:spPr>
      </p:pic>
      <p:sp>
        <p:nvSpPr>
          <p:cNvPr id="2" name="Title 1">
            <a:extLst>
              <a:ext uri="{FF2B5EF4-FFF2-40B4-BE49-F238E27FC236}">
                <a16:creationId xmlns:a16="http://schemas.microsoft.com/office/drawing/2014/main" id="{964C778F-21C9-D69E-34BC-764EA8BFDA23}"/>
              </a:ext>
            </a:extLst>
          </p:cNvPr>
          <p:cNvSpPr>
            <a:spLocks noGrp="1"/>
          </p:cNvSpPr>
          <p:nvPr>
            <p:ph type="title"/>
          </p:nvPr>
        </p:nvSpPr>
        <p:spPr>
          <a:xfrm>
            <a:off x="841248" y="426720"/>
            <a:ext cx="10506456" cy="1919141"/>
          </a:xfrm>
        </p:spPr>
        <p:txBody>
          <a:bodyPr anchor="b">
            <a:normAutofit/>
          </a:bodyPr>
          <a:lstStyle/>
          <a:p>
            <a:r>
              <a:rPr lang="en-US" sz="6000" b="1" dirty="0">
                <a:solidFill>
                  <a:srgbClr val="FFFFFF"/>
                </a:solidFill>
                <a:latin typeface="Californian FB" panose="0207040306080B030204" pitchFamily="18" charset="0"/>
              </a:rPr>
              <a:t>Circulation …</a:t>
            </a:r>
          </a:p>
        </p:txBody>
      </p:sp>
      <p:sp>
        <p:nvSpPr>
          <p:cNvPr id="22" name="Rectangle 21">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DCAA111-612F-A92D-275D-A3E911A9B444}"/>
              </a:ext>
            </a:extLst>
          </p:cNvPr>
          <p:cNvSpPr>
            <a:spLocks noGrp="1"/>
          </p:cNvSpPr>
          <p:nvPr>
            <p:ph idx="1"/>
          </p:nvPr>
        </p:nvSpPr>
        <p:spPr>
          <a:xfrm>
            <a:off x="841248" y="3337269"/>
            <a:ext cx="10509504" cy="2905686"/>
          </a:xfrm>
        </p:spPr>
        <p:txBody>
          <a:bodyPr>
            <a:normAutofit/>
          </a:bodyPr>
          <a:lstStyle/>
          <a:p>
            <a:pPr marL="0" indent="0">
              <a:buNone/>
            </a:pPr>
            <a:r>
              <a:rPr lang="en-US" sz="2200" b="1" dirty="0">
                <a:solidFill>
                  <a:srgbClr val="FFFFFF"/>
                </a:solidFill>
                <a:effectLst/>
                <a:latin typeface="Californian FB" panose="0207040306080B030204" pitchFamily="18" charset="0"/>
                <a:ea typeface="Calibri" panose="020F0502020204030204" pitchFamily="34" charset="0"/>
                <a:cs typeface="Calibri" panose="020F0502020204030204" pitchFamily="34" charset="0"/>
              </a:rPr>
              <a:t>The Awendaw Community promotes safe and convenient circulation for all modes of travel throughout the Town, on Town roads, trails, and paths. </a:t>
            </a:r>
            <a:endParaRPr lang="en-US" sz="220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200" dirty="0">
              <a:solidFill>
                <a:srgbClr val="FFFFFF"/>
              </a:solidFill>
            </a:endParaRPr>
          </a:p>
        </p:txBody>
      </p:sp>
    </p:spTree>
    <p:extLst>
      <p:ext uri="{BB962C8B-B14F-4D97-AF65-F5344CB8AC3E}">
        <p14:creationId xmlns:p14="http://schemas.microsoft.com/office/powerpoint/2010/main" val="3356457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249C6-3F22-CCD1-2F59-E8828EE56B26}"/>
              </a:ext>
            </a:extLst>
          </p:cNvPr>
          <p:cNvSpPr>
            <a:spLocks noGrp="1"/>
          </p:cNvSpPr>
          <p:nvPr>
            <p:ph type="title"/>
          </p:nvPr>
        </p:nvSpPr>
        <p:spPr>
          <a:xfrm>
            <a:off x="523875" y="330200"/>
            <a:ext cx="10515600" cy="701674"/>
          </a:xfrm>
        </p:spPr>
        <p:txBody>
          <a:bodyPr/>
          <a:lstStyle/>
          <a:p>
            <a:r>
              <a:rPr lang="en-US" b="1" dirty="0">
                <a:latin typeface="Californian FB" panose="0207040306080B030204" pitchFamily="18" charset="0"/>
              </a:rPr>
              <a:t>Circulation …</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8C1D9014-551B-6E30-A7F7-A25469C706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7515" y="995531"/>
            <a:ext cx="9435830" cy="5607068"/>
          </a:xfrm>
        </p:spPr>
      </p:pic>
    </p:spTree>
    <p:extLst>
      <p:ext uri="{BB962C8B-B14F-4D97-AF65-F5344CB8AC3E}">
        <p14:creationId xmlns:p14="http://schemas.microsoft.com/office/powerpoint/2010/main" val="959218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4" descr="Entrepreneur standing in front of store">
            <a:extLst>
              <a:ext uri="{FF2B5EF4-FFF2-40B4-BE49-F238E27FC236}">
                <a16:creationId xmlns:a16="http://schemas.microsoft.com/office/drawing/2014/main" id="{F43D1369-9AC7-2D6E-D4C1-B969C76D22CA}"/>
              </a:ext>
            </a:extLst>
          </p:cNvPr>
          <p:cNvPicPr>
            <a:picLocks noChangeAspect="1"/>
          </p:cNvPicPr>
          <p:nvPr/>
        </p:nvPicPr>
        <p:blipFill rotWithShape="1">
          <a:blip r:embed="rId2">
            <a:extLst>
              <a:ext uri="{28A0092B-C50C-407E-A947-70E740481C1C}">
                <a14:useLocalDpi xmlns:a14="http://schemas.microsoft.com/office/drawing/2010/main" val="0"/>
              </a:ext>
            </a:extLst>
          </a:blip>
          <a:srcRect t="7707" b="7707"/>
          <a:stretch/>
        </p:blipFill>
        <p:spPr>
          <a:xfrm>
            <a:off x="21" y="0"/>
            <a:ext cx="12191979" cy="6857990"/>
          </a:xfrm>
          <a:prstGeom prst="rect">
            <a:avLst/>
          </a:prstGeom>
        </p:spPr>
      </p:pic>
      <p:sp useBgFill="1">
        <p:nvSpPr>
          <p:cNvPr id="21" name="Freeform: Shape 20">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E914256-554D-044B-D219-24997C07DEE8}"/>
              </a:ext>
            </a:extLst>
          </p:cNvPr>
          <p:cNvSpPr>
            <a:spLocks noGrp="1"/>
          </p:cNvSpPr>
          <p:nvPr>
            <p:ph type="title"/>
          </p:nvPr>
        </p:nvSpPr>
        <p:spPr>
          <a:xfrm>
            <a:off x="827088" y="1567117"/>
            <a:ext cx="5047861" cy="707886"/>
          </a:xfrm>
        </p:spPr>
        <p:txBody>
          <a:bodyPr anchor="t">
            <a:noAutofit/>
          </a:bodyPr>
          <a:lstStyle/>
          <a:p>
            <a:r>
              <a:rPr lang="en-US" b="1" dirty="0">
                <a:solidFill>
                  <a:schemeClr val="accent2"/>
                </a:solidFill>
                <a:latin typeface="Californian FB" panose="0207040306080B030204" pitchFamily="18" charset="0"/>
              </a:rPr>
              <a:t>Commercial Services …</a:t>
            </a:r>
          </a:p>
        </p:txBody>
      </p:sp>
      <p:sp>
        <p:nvSpPr>
          <p:cNvPr id="3" name="Content Placeholder 2">
            <a:extLst>
              <a:ext uri="{FF2B5EF4-FFF2-40B4-BE49-F238E27FC236}">
                <a16:creationId xmlns:a16="http://schemas.microsoft.com/office/drawing/2014/main" id="{F57DC042-C26A-9C9F-4CB0-F3F77A189DF5}"/>
              </a:ext>
            </a:extLst>
          </p:cNvPr>
          <p:cNvSpPr>
            <a:spLocks noGrp="1"/>
          </p:cNvSpPr>
          <p:nvPr>
            <p:ph idx="1"/>
          </p:nvPr>
        </p:nvSpPr>
        <p:spPr>
          <a:xfrm>
            <a:off x="1287463" y="2926800"/>
            <a:ext cx="4391024" cy="2291086"/>
          </a:xfrm>
        </p:spPr>
        <p:txBody>
          <a:bodyPr>
            <a:normAutofit/>
          </a:bodyPr>
          <a:lstStyle/>
          <a:p>
            <a:pPr marL="0" indent="0">
              <a:buNone/>
            </a:pPr>
            <a:r>
              <a:rPr lang="en-US" sz="1700" b="1" kern="0" dirty="0">
                <a:solidFill>
                  <a:schemeClr val="bg1">
                    <a:alpha val="80000"/>
                  </a:schemeClr>
                </a:solidFill>
                <a:effectLst/>
                <a:latin typeface="Californian FB" panose="0207040306080B030204" pitchFamily="18" charset="0"/>
                <a:ea typeface="Calibri" panose="020F0502020204030204" pitchFamily="34" charset="0"/>
                <a:cs typeface="Calibri" panose="020F0502020204030204" pitchFamily="34" charset="0"/>
              </a:rPr>
              <a:t>The Awendaw Community desires commercial services and facilities which meet the frequently recurring needs of the residents and the occasional needs of highway travelers. The Community feels that a key economic driver for the sustainability of the Town will be eco-tourism and businesses that support this endeavor. </a:t>
            </a:r>
            <a:endParaRPr lang="en-US" sz="1700" dirty="0">
              <a:solidFill>
                <a:schemeClr val="bg1">
                  <a:alpha val="80000"/>
                </a:schemeClr>
              </a:solidFill>
            </a:endParaRPr>
          </a:p>
        </p:txBody>
      </p:sp>
      <p:sp>
        <p:nvSpPr>
          <p:cNvPr id="23" name="Freeform: Shape 22">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9249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298B2-965B-ABFE-860D-99B0E5DF3855}"/>
              </a:ext>
            </a:extLst>
          </p:cNvPr>
          <p:cNvSpPr>
            <a:spLocks noGrp="1"/>
          </p:cNvSpPr>
          <p:nvPr>
            <p:ph type="title"/>
          </p:nvPr>
        </p:nvSpPr>
        <p:spPr>
          <a:xfrm>
            <a:off x="334650" y="-7605"/>
            <a:ext cx="10515600" cy="1325563"/>
          </a:xfrm>
        </p:spPr>
        <p:txBody>
          <a:bodyPr>
            <a:normAutofit/>
          </a:bodyPr>
          <a:lstStyle/>
          <a:p>
            <a:r>
              <a:rPr lang="en-US" sz="3600" b="1" dirty="0">
                <a:latin typeface="Californian FB" panose="0207040306080B030204" pitchFamily="18" charset="0"/>
              </a:rPr>
              <a:t>Commercial Services … </a:t>
            </a:r>
          </a:p>
        </p:txBody>
      </p:sp>
      <p:pic>
        <p:nvPicPr>
          <p:cNvPr id="5" name="Content Placeholder 4" descr="A close-up of a document&#10;&#10;Description automatically generated with low confidence">
            <a:extLst>
              <a:ext uri="{FF2B5EF4-FFF2-40B4-BE49-F238E27FC236}">
                <a16:creationId xmlns:a16="http://schemas.microsoft.com/office/drawing/2014/main" id="{E1257821-0A91-29A2-2B26-55881983AD2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4281" y="970775"/>
            <a:ext cx="8875969" cy="5781708"/>
          </a:xfrm>
        </p:spPr>
      </p:pic>
    </p:spTree>
    <p:extLst>
      <p:ext uri="{BB962C8B-B14F-4D97-AF65-F5344CB8AC3E}">
        <p14:creationId xmlns:p14="http://schemas.microsoft.com/office/powerpoint/2010/main" val="989807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F80D7-9A4B-8118-758F-A49C00488BF8}"/>
              </a:ext>
            </a:extLst>
          </p:cNvPr>
          <p:cNvSpPr>
            <a:spLocks noGrp="1"/>
          </p:cNvSpPr>
          <p:nvPr>
            <p:ph type="title"/>
          </p:nvPr>
        </p:nvSpPr>
        <p:spPr>
          <a:xfrm>
            <a:off x="466531" y="615820"/>
            <a:ext cx="10887269" cy="559837"/>
          </a:xfrm>
        </p:spPr>
        <p:txBody>
          <a:bodyPr>
            <a:normAutofit fontScale="90000"/>
          </a:bodyPr>
          <a:lstStyle/>
          <a:p>
            <a:pPr algn="ctr"/>
            <a:br>
              <a:rPr lang="en-US" sz="4000" b="1" u="sng" dirty="0">
                <a:effectLst/>
                <a:latin typeface="Californian FB" panose="0207040306080B030204" pitchFamily="18" charset="0"/>
                <a:ea typeface="Calibri" panose="020F0502020204030204" pitchFamily="34" charset="0"/>
                <a:cs typeface="Times New Roman" panose="02020603050405020304" pitchFamily="18" charset="0"/>
              </a:rPr>
            </a:br>
            <a:r>
              <a:rPr lang="en-US" sz="4000" b="1" u="sng" dirty="0">
                <a:effectLst/>
                <a:latin typeface="Californian FB" panose="0207040306080B030204" pitchFamily="18" charset="0"/>
                <a:ea typeface="Calibri" panose="020F0502020204030204" pitchFamily="34" charset="0"/>
                <a:cs typeface="Times New Roman" panose="02020603050405020304" pitchFamily="18" charset="0"/>
              </a:rPr>
              <a:t>TEN GUIDING PRINCIPLES FOR AWENDAW’S COMPREHENSIVE PLAN</a:t>
            </a:r>
            <a:br>
              <a:rPr lang="en-US" sz="44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888B1669-2ABE-EDD0-6790-524348CC7BCD}"/>
              </a:ext>
            </a:extLst>
          </p:cNvPr>
          <p:cNvSpPr>
            <a:spLocks noGrp="1"/>
          </p:cNvSpPr>
          <p:nvPr>
            <p:ph idx="1"/>
          </p:nvPr>
        </p:nvSpPr>
        <p:spPr>
          <a:xfrm>
            <a:off x="690465" y="1063690"/>
            <a:ext cx="10663335" cy="5607697"/>
          </a:xfrm>
        </p:spPr>
        <p:txBody>
          <a:bodyPr>
            <a:normAutofit fontScale="25000" lnSpcReduction="20000"/>
          </a:bodyPr>
          <a:lstStyle/>
          <a:p>
            <a:pPr marL="0" indent="0">
              <a:lnSpc>
                <a:spcPct val="107000"/>
              </a:lnSpc>
              <a:spcBef>
                <a:spcPts val="0"/>
              </a:spcBef>
              <a:spcAft>
                <a:spcPts val="800"/>
              </a:spcAft>
              <a:buNone/>
            </a:pPr>
            <a:endParaRPr lang="en-US" sz="8000" b="1" dirty="0">
              <a:effectLst/>
              <a:latin typeface="Californian FB" panose="0207040306080B0302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endParaRPr lang="en-US" sz="9600" b="1" dirty="0">
              <a:effectLst/>
              <a:latin typeface="Californian FB" panose="0207040306080B030204" pitchFamily="18"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9600" b="1" dirty="0">
                <a:solidFill>
                  <a:srgbClr val="7030A0"/>
                </a:solidFill>
                <a:effectLst/>
                <a:latin typeface="Californian FB" panose="0207040306080B030204" pitchFamily="18" charset="0"/>
                <a:ea typeface="Calibri" panose="020F0502020204030204" pitchFamily="34" charset="0"/>
                <a:cs typeface="Times New Roman" panose="02020603050405020304" pitchFamily="18" charset="0"/>
              </a:rPr>
              <a:t>The Comprehensive Plan is based on ten guiding principles that will protect and enhance the natural beauty and rural lifestyle of the Town. The Comprehensive Plan elements directly support and implement these principles: </a:t>
            </a:r>
          </a:p>
          <a:p>
            <a:pPr marL="0" indent="0">
              <a:lnSpc>
                <a:spcPct val="107000"/>
              </a:lnSpc>
              <a:spcBef>
                <a:spcPts val="0"/>
              </a:spcBef>
              <a:spcAft>
                <a:spcPts val="800"/>
              </a:spcAft>
              <a:buNone/>
            </a:pPr>
            <a:endParaRPr lang="en-US" sz="4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 1. Community Character</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is dedicated to preserving, enhancing, and restoring the Town’s character as a rural, coastal, and forest community.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2. Rural Lifestyle.</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recognizes and supports the fishing, wildlife, and forest lifestyles including the historic Gullah/Geechee people of the Town as unique and defining attributes.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3. Natural Environment.</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seeks to preserve, protect, enhance, and restore the Town’s riparian corridors, woodlands, and wetlands to protect its wildlife and natural habitat, and to maintain its scenic bay vistas and tranquil environment.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4. Built Environment. </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The Awendaw Community believes that the built environment should be subordinate, sensitive, and complementary to the natural environment, setting, and, specific site conditions to minimize disturbance to terrain, conserve visual resources, and protect open space. The Community supports low-country architectural and site design requirements that set forth community expectations and ensure quality development.</a:t>
            </a:r>
          </a:p>
          <a:p>
            <a:pPr marL="0" marR="0" indent="0">
              <a:lnSpc>
                <a:spcPct val="107000"/>
              </a:lnSpc>
              <a:spcBef>
                <a:spcPts val="0"/>
              </a:spcBef>
              <a:spcAft>
                <a:spcPts val="800"/>
              </a:spcAft>
              <a:buNone/>
            </a:pPr>
            <a:endParaRPr lang="en-US" sz="8000" dirty="0">
              <a:latin typeface="Californian FB" panose="0207040306080B0302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8000" dirty="0">
              <a:effectLst/>
              <a:latin typeface="Californian FB" panose="0207040306080B030204" pitchFamily="18"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8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03412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font, screenshot, line&#10;&#10;Description automatically generated">
            <a:extLst>
              <a:ext uri="{FF2B5EF4-FFF2-40B4-BE49-F238E27FC236}">
                <a16:creationId xmlns:a16="http://schemas.microsoft.com/office/drawing/2014/main" id="{54F4D56E-0A82-0118-B5D4-2343FB28E5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51382" y="1143000"/>
            <a:ext cx="8289235" cy="2286000"/>
          </a:xfrm>
        </p:spPr>
      </p:pic>
    </p:spTree>
    <p:extLst>
      <p:ext uri="{BB962C8B-B14F-4D97-AF65-F5344CB8AC3E}">
        <p14:creationId xmlns:p14="http://schemas.microsoft.com/office/powerpoint/2010/main" val="19113032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4" descr="Smiling paramedic">
            <a:extLst>
              <a:ext uri="{FF2B5EF4-FFF2-40B4-BE49-F238E27FC236}">
                <a16:creationId xmlns:a16="http://schemas.microsoft.com/office/drawing/2014/main" id="{C7801F8F-8581-883D-DC71-62C042B7B4E9}"/>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7707" b="7707"/>
          <a:stretch/>
        </p:blipFill>
        <p:spPr>
          <a:xfrm>
            <a:off x="20" y="10"/>
            <a:ext cx="12191980" cy="6857990"/>
          </a:xfrm>
          <a:prstGeom prst="rect">
            <a:avLst/>
          </a:prstGeom>
        </p:spPr>
      </p:pic>
      <p:sp>
        <p:nvSpPr>
          <p:cNvPr id="2" name="Title 1">
            <a:extLst>
              <a:ext uri="{FF2B5EF4-FFF2-40B4-BE49-F238E27FC236}">
                <a16:creationId xmlns:a16="http://schemas.microsoft.com/office/drawing/2014/main" id="{AA71F3AD-DAA5-02BD-629D-A8E78440E025}"/>
              </a:ext>
            </a:extLst>
          </p:cNvPr>
          <p:cNvSpPr>
            <a:spLocks noGrp="1"/>
          </p:cNvSpPr>
          <p:nvPr>
            <p:ph type="title"/>
          </p:nvPr>
        </p:nvSpPr>
        <p:spPr>
          <a:xfrm>
            <a:off x="841249" y="941832"/>
            <a:ext cx="10506456" cy="2057400"/>
          </a:xfrm>
        </p:spPr>
        <p:txBody>
          <a:bodyPr anchor="b">
            <a:normAutofit/>
          </a:bodyPr>
          <a:lstStyle/>
          <a:p>
            <a:r>
              <a:rPr lang="en-US" sz="5000" b="1" dirty="0">
                <a:solidFill>
                  <a:schemeClr val="accent2"/>
                </a:solidFill>
                <a:latin typeface="Californian FB" panose="0207040306080B030204" pitchFamily="18" charset="0"/>
              </a:rPr>
              <a:t>Safety …</a:t>
            </a:r>
          </a:p>
        </p:txBody>
      </p:sp>
      <p:sp>
        <p:nvSpPr>
          <p:cNvPr id="28"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E9E6769-4C0F-F337-7B4D-2D46B19FD981}"/>
              </a:ext>
            </a:extLst>
          </p:cNvPr>
          <p:cNvSpPr>
            <a:spLocks noGrp="1"/>
          </p:cNvSpPr>
          <p:nvPr>
            <p:ph idx="1"/>
          </p:nvPr>
        </p:nvSpPr>
        <p:spPr>
          <a:xfrm>
            <a:off x="841248" y="3502152"/>
            <a:ext cx="10506456" cy="2670048"/>
          </a:xfrm>
        </p:spPr>
        <p:txBody>
          <a:bodyPr>
            <a:normAutofit/>
          </a:bodyPr>
          <a:lstStyle/>
          <a:p>
            <a:pPr marL="0" indent="0">
              <a:buNone/>
            </a:pPr>
            <a:r>
              <a:rPr lang="en-US" sz="2000" b="1" dirty="0">
                <a:effectLst/>
                <a:latin typeface="Californian FB" panose="0207040306080B030204" pitchFamily="18" charset="0"/>
                <a:ea typeface="Calibri" panose="020F0502020204030204" pitchFamily="34" charset="0"/>
                <a:cs typeface="Calibri" panose="020F0502020204030204" pitchFamily="34" charset="0"/>
              </a:rPr>
              <a:t>Awendaw strives to protect persons and property from unreasonable exposure to natural hazards, such as hurricane activity, fire, unstable terrain, storms, and flood, by continuously improving regulations, policies, and procedures to reflect current best management practices.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p>
        </p:txBody>
      </p:sp>
    </p:spTree>
    <p:extLst>
      <p:ext uri="{BB962C8B-B14F-4D97-AF65-F5344CB8AC3E}">
        <p14:creationId xmlns:p14="http://schemas.microsoft.com/office/powerpoint/2010/main" val="1706506335"/>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F1F8-1C40-3720-655E-0AE5C18FEC8E}"/>
              </a:ext>
            </a:extLst>
          </p:cNvPr>
          <p:cNvSpPr>
            <a:spLocks noGrp="1"/>
          </p:cNvSpPr>
          <p:nvPr>
            <p:ph type="title"/>
          </p:nvPr>
        </p:nvSpPr>
        <p:spPr>
          <a:xfrm>
            <a:off x="838200" y="365125"/>
            <a:ext cx="10515600" cy="707895"/>
          </a:xfrm>
        </p:spPr>
        <p:txBody>
          <a:bodyPr>
            <a:normAutofit/>
          </a:bodyPr>
          <a:lstStyle/>
          <a:p>
            <a:r>
              <a:rPr lang="en-US" dirty="0">
                <a:latin typeface="Californian FB" panose="0207040306080B030204" pitchFamily="18" charset="0"/>
              </a:rPr>
              <a:t>Safety …</a:t>
            </a:r>
          </a:p>
        </p:txBody>
      </p:sp>
      <p:pic>
        <p:nvPicPr>
          <p:cNvPr id="5" name="Content Placeholder 4" descr="A picture containing text, screenshot, font, document&#10;&#10;Description automatically generated">
            <a:extLst>
              <a:ext uri="{FF2B5EF4-FFF2-40B4-BE49-F238E27FC236}">
                <a16:creationId xmlns:a16="http://schemas.microsoft.com/office/drawing/2014/main" id="{940C3B96-DEB0-E0DE-6657-48B51F458D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1523" y="1073150"/>
            <a:ext cx="9085633" cy="5609752"/>
          </a:xfrm>
        </p:spPr>
      </p:pic>
    </p:spTree>
    <p:extLst>
      <p:ext uri="{BB962C8B-B14F-4D97-AF65-F5344CB8AC3E}">
        <p14:creationId xmlns:p14="http://schemas.microsoft.com/office/powerpoint/2010/main" val="2067936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font, number&#10;&#10;Description automatically generated">
            <a:extLst>
              <a:ext uri="{FF2B5EF4-FFF2-40B4-BE49-F238E27FC236}">
                <a16:creationId xmlns:a16="http://schemas.microsoft.com/office/drawing/2014/main" id="{A71D40CC-0579-36EF-2984-A4F86EED95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27796" y="916404"/>
            <a:ext cx="9991047" cy="5025191"/>
          </a:xfrm>
        </p:spPr>
      </p:pic>
    </p:spTree>
    <p:extLst>
      <p:ext uri="{BB962C8B-B14F-4D97-AF65-F5344CB8AC3E}">
        <p14:creationId xmlns:p14="http://schemas.microsoft.com/office/powerpoint/2010/main" val="2977754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98D6AB55-D1DA-60E0-8469-3FCB3A1489D9}"/>
              </a:ext>
            </a:extLst>
          </p:cNvPr>
          <p:cNvSpPr>
            <a:spLocks noGrp="1"/>
          </p:cNvSpPr>
          <p:nvPr>
            <p:ph type="title"/>
          </p:nvPr>
        </p:nvSpPr>
        <p:spPr>
          <a:xfrm>
            <a:off x="838200" y="448721"/>
            <a:ext cx="4707671" cy="1225650"/>
          </a:xfrm>
        </p:spPr>
        <p:txBody>
          <a:bodyPr anchor="b">
            <a:normAutofit/>
          </a:bodyPr>
          <a:lstStyle/>
          <a:p>
            <a:r>
              <a:rPr lang="en-US" sz="3800">
                <a:solidFill>
                  <a:schemeClr val="bg1"/>
                </a:solidFill>
                <a:latin typeface="Californian FB" panose="0207040306080B030204" pitchFamily="18" charset="0"/>
              </a:rPr>
              <a:t>Community Culture …</a:t>
            </a: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D84394B-9A10-2735-57BA-0929AAE5C5B8}"/>
              </a:ext>
            </a:extLst>
          </p:cNvPr>
          <p:cNvSpPr>
            <a:spLocks noGrp="1"/>
          </p:cNvSpPr>
          <p:nvPr>
            <p:ph idx="1"/>
          </p:nvPr>
        </p:nvSpPr>
        <p:spPr>
          <a:xfrm>
            <a:off x="897769" y="1909192"/>
            <a:ext cx="4586513" cy="3647710"/>
          </a:xfrm>
        </p:spPr>
        <p:txBody>
          <a:bodyPr>
            <a:normAutofit/>
          </a:bodyPr>
          <a:lstStyle/>
          <a:p>
            <a:pPr marL="0" indent="0">
              <a:buNone/>
            </a:pPr>
            <a:r>
              <a:rPr lang="en-US" sz="2000" b="1" dirty="0">
                <a:solidFill>
                  <a:schemeClr val="bg1"/>
                </a:solidFill>
                <a:effectLst/>
                <a:latin typeface="Californian FB" panose="0207040306080B030204" pitchFamily="18" charset="0"/>
                <a:ea typeface="Calibri" panose="020F0502020204030204" pitchFamily="34" charset="0"/>
                <a:cs typeface="Times New Roman" panose="02020603050405020304" pitchFamily="18" charset="0"/>
              </a:rPr>
              <a:t>Awendaw favors a community culture that encourages citizen involvement, individual expression, and diversity, and recognizes the interdependence with neighboring communities and responsibility as good citizens within the region, State, and nation. </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20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group of multi coloured wooden stick figures">
            <a:extLst>
              <a:ext uri="{FF2B5EF4-FFF2-40B4-BE49-F238E27FC236}">
                <a16:creationId xmlns:a16="http://schemas.microsoft.com/office/drawing/2014/main" id="{512B905B-D860-71A7-6ACE-20D552300FE7}"/>
              </a:ext>
            </a:extLst>
          </p:cNvPr>
          <p:cNvPicPr>
            <a:picLocks noChangeAspect="1"/>
          </p:cNvPicPr>
          <p:nvPr/>
        </p:nvPicPr>
        <p:blipFill rotWithShape="1">
          <a:blip r:embed="rId2"/>
          <a:srcRect l="14325" r="28456"/>
          <a:stretch/>
        </p:blipFill>
        <p:spPr>
          <a:xfrm>
            <a:off x="6525453" y="10"/>
            <a:ext cx="5666547" cy="6857990"/>
          </a:xfrm>
          <a:prstGeom prst="rect">
            <a:avLst/>
          </a:prstGeom>
        </p:spPr>
      </p:pic>
    </p:spTree>
    <p:extLst>
      <p:ext uri="{BB962C8B-B14F-4D97-AF65-F5344CB8AC3E}">
        <p14:creationId xmlns:p14="http://schemas.microsoft.com/office/powerpoint/2010/main" val="1823865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22694-C182-BEB8-F083-006801BBA99E}"/>
              </a:ext>
            </a:extLst>
          </p:cNvPr>
          <p:cNvSpPr>
            <a:spLocks noGrp="1"/>
          </p:cNvSpPr>
          <p:nvPr>
            <p:ph type="title"/>
          </p:nvPr>
        </p:nvSpPr>
        <p:spPr>
          <a:xfrm>
            <a:off x="674713" y="239848"/>
            <a:ext cx="5295901" cy="719138"/>
          </a:xfrm>
        </p:spPr>
        <p:txBody>
          <a:bodyPr>
            <a:normAutofit/>
          </a:bodyPr>
          <a:lstStyle/>
          <a:p>
            <a:r>
              <a:rPr lang="en-US" sz="3600" dirty="0">
                <a:latin typeface="Californian FB" panose="0207040306080B030204" pitchFamily="18" charset="0"/>
              </a:rPr>
              <a:t>Community Culture …</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9910BE0F-26F4-CEB2-898F-A8E7BEFC8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2885" y="958986"/>
            <a:ext cx="9163455" cy="5735075"/>
          </a:xfrm>
        </p:spPr>
      </p:pic>
    </p:spTree>
    <p:extLst>
      <p:ext uri="{BB962C8B-B14F-4D97-AF65-F5344CB8AC3E}">
        <p14:creationId xmlns:p14="http://schemas.microsoft.com/office/powerpoint/2010/main" val="515378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font, number&#10;&#10;Description automatically generated">
            <a:extLst>
              <a:ext uri="{FF2B5EF4-FFF2-40B4-BE49-F238E27FC236}">
                <a16:creationId xmlns:a16="http://schemas.microsoft.com/office/drawing/2014/main" id="{9610EE33-1FC3-AE5D-E63E-FE4EA94378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3426" y="266303"/>
            <a:ext cx="10267122" cy="6325394"/>
          </a:xfrm>
        </p:spPr>
      </p:pic>
    </p:spTree>
    <p:extLst>
      <p:ext uri="{BB962C8B-B14F-4D97-AF65-F5344CB8AC3E}">
        <p14:creationId xmlns:p14="http://schemas.microsoft.com/office/powerpoint/2010/main" val="3193608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7DCBD58F-DC24-7A2D-6B1F-FAA64FC16496}"/>
              </a:ext>
            </a:extLst>
          </p:cNvPr>
          <p:cNvSpPr>
            <a:spLocks noGrp="1"/>
          </p:cNvSpPr>
          <p:nvPr>
            <p:ph type="title"/>
          </p:nvPr>
        </p:nvSpPr>
        <p:spPr>
          <a:xfrm>
            <a:off x="838200" y="448721"/>
            <a:ext cx="4707671" cy="1225650"/>
          </a:xfrm>
        </p:spPr>
        <p:txBody>
          <a:bodyPr anchor="b">
            <a:normAutofit/>
          </a:bodyPr>
          <a:lstStyle/>
          <a:p>
            <a:r>
              <a:rPr lang="en-US" sz="3800" b="1" kern="0" dirty="0">
                <a:solidFill>
                  <a:schemeClr val="accent2"/>
                </a:solidFill>
                <a:effectLst/>
                <a:latin typeface="Californian FB" panose="0207040306080B030204" pitchFamily="18" charset="0"/>
                <a:ea typeface="Calibri" panose="020F0502020204030204" pitchFamily="34" charset="0"/>
                <a:cs typeface="Calibri" panose="020F0502020204030204" pitchFamily="34" charset="0"/>
              </a:rPr>
              <a:t>Sustainability …</a:t>
            </a:r>
            <a:endParaRPr lang="en-US" sz="3800" dirty="0">
              <a:solidFill>
                <a:schemeClr val="accent2"/>
              </a:solidFill>
              <a:latin typeface="Californian FB" panose="0207040306080B030204" pitchFamily="18" charset="0"/>
            </a:endParaRPr>
          </a:p>
        </p:txBody>
      </p:sp>
      <p:cxnSp>
        <p:nvCxnSpPr>
          <p:cNvPr id="11" name="Straight Connector 1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F8D194-0F07-02AB-B3D6-149F3FF1411E}"/>
              </a:ext>
            </a:extLst>
          </p:cNvPr>
          <p:cNvSpPr>
            <a:spLocks noGrp="1"/>
          </p:cNvSpPr>
          <p:nvPr>
            <p:ph idx="1"/>
          </p:nvPr>
        </p:nvSpPr>
        <p:spPr>
          <a:xfrm>
            <a:off x="716437" y="1909192"/>
            <a:ext cx="4950111" cy="3567779"/>
          </a:xfrm>
        </p:spPr>
        <p:txBody>
          <a:bodyPr>
            <a:normAutofit/>
          </a:bodyPr>
          <a:lstStyle/>
          <a:p>
            <a:pPr marL="0" indent="0">
              <a:buNone/>
            </a:pPr>
            <a:r>
              <a:rPr lang="en-US" sz="2000" b="1" kern="0" dirty="0">
                <a:solidFill>
                  <a:schemeClr val="bg1"/>
                </a:solidFill>
                <a:effectLst/>
                <a:latin typeface="Californian FB" panose="0207040306080B030204" pitchFamily="18" charset="0"/>
                <a:ea typeface="Calibri" panose="020F0502020204030204" pitchFamily="34" charset="0"/>
                <a:cs typeface="Calibri" panose="020F0502020204030204" pitchFamily="34" charset="0"/>
              </a:rPr>
              <a:t>The Awendaw Community seeks to be a good steward of the land. The goal is to promote the conservation of resources and utilize sustainable practices which recognize the connection to, and interdependence with, the natural environment.</a:t>
            </a:r>
            <a:endParaRPr lang="en-US" sz="2000" dirty="0">
              <a:solidFill>
                <a:schemeClr val="bg1"/>
              </a:solidFill>
            </a:endParaRPr>
          </a:p>
        </p:txBody>
      </p:sp>
      <p:cxnSp>
        <p:nvCxnSpPr>
          <p:cNvPr id="13" name="Straight Connector 1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Light bulb on green grass">
            <a:extLst>
              <a:ext uri="{FF2B5EF4-FFF2-40B4-BE49-F238E27FC236}">
                <a16:creationId xmlns:a16="http://schemas.microsoft.com/office/drawing/2014/main" id="{43E5EF79-359B-F1D4-07A7-93983A1AC73B}"/>
              </a:ext>
            </a:extLst>
          </p:cNvPr>
          <p:cNvPicPr>
            <a:picLocks noChangeAspect="1"/>
          </p:cNvPicPr>
          <p:nvPr/>
        </p:nvPicPr>
        <p:blipFill rotWithShape="1">
          <a:blip r:embed="rId2"/>
          <a:srcRect l="26060" r="18786" b="-1"/>
          <a:stretch/>
        </p:blipFill>
        <p:spPr>
          <a:xfrm>
            <a:off x="6525453" y="10"/>
            <a:ext cx="5666547" cy="6857990"/>
          </a:xfrm>
          <a:prstGeom prst="rect">
            <a:avLst/>
          </a:prstGeom>
        </p:spPr>
      </p:pic>
    </p:spTree>
    <p:extLst>
      <p:ext uri="{BB962C8B-B14F-4D97-AF65-F5344CB8AC3E}">
        <p14:creationId xmlns:p14="http://schemas.microsoft.com/office/powerpoint/2010/main" val="24993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564F-1C05-28EC-2F7B-60A30C92DC5E}"/>
              </a:ext>
            </a:extLst>
          </p:cNvPr>
          <p:cNvSpPr>
            <a:spLocks noGrp="1"/>
          </p:cNvSpPr>
          <p:nvPr>
            <p:ph type="title"/>
          </p:nvPr>
        </p:nvSpPr>
        <p:spPr>
          <a:xfrm>
            <a:off x="510208" y="18255"/>
            <a:ext cx="4697896" cy="1325563"/>
          </a:xfrm>
        </p:spPr>
        <p:txBody>
          <a:bodyPr>
            <a:normAutofit/>
          </a:bodyPr>
          <a:lstStyle/>
          <a:p>
            <a:r>
              <a:rPr lang="en-US" sz="3600" dirty="0">
                <a:latin typeface="Californian FB" panose="0207040306080B030204" pitchFamily="18" charset="0"/>
              </a:rPr>
              <a:t>Sustainability …</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14A2AE2B-BC0E-34B0-E811-DCA1E9FF7B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8373" y="914400"/>
            <a:ext cx="9064487" cy="5781697"/>
          </a:xfrm>
        </p:spPr>
      </p:pic>
    </p:spTree>
    <p:extLst>
      <p:ext uri="{BB962C8B-B14F-4D97-AF65-F5344CB8AC3E}">
        <p14:creationId xmlns:p14="http://schemas.microsoft.com/office/powerpoint/2010/main" val="1265249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document&#10;&#10;Description automatically generated with low confidence">
            <a:extLst>
              <a:ext uri="{FF2B5EF4-FFF2-40B4-BE49-F238E27FC236}">
                <a16:creationId xmlns:a16="http://schemas.microsoft.com/office/drawing/2014/main" id="{1764CBC1-BF44-D770-B9F4-E65A87FB8F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0626" y="630020"/>
            <a:ext cx="9004852" cy="6003706"/>
          </a:xfrm>
        </p:spPr>
      </p:pic>
    </p:spTree>
    <p:extLst>
      <p:ext uri="{BB962C8B-B14F-4D97-AF65-F5344CB8AC3E}">
        <p14:creationId xmlns:p14="http://schemas.microsoft.com/office/powerpoint/2010/main" val="188937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EC603-5D32-0A5E-34A1-394CA009EA11}"/>
              </a:ext>
            </a:extLst>
          </p:cNvPr>
          <p:cNvSpPr>
            <a:spLocks noGrp="1"/>
          </p:cNvSpPr>
          <p:nvPr>
            <p:ph type="title"/>
          </p:nvPr>
        </p:nvSpPr>
        <p:spPr>
          <a:xfrm>
            <a:off x="838200" y="130630"/>
            <a:ext cx="10515600" cy="1259632"/>
          </a:xfrm>
        </p:spPr>
        <p:txBody>
          <a:bodyPr>
            <a:normAutofit/>
          </a:bodyPr>
          <a:lstStyle/>
          <a:p>
            <a:r>
              <a:rPr lang="en-US" sz="3600" b="1" u="sng" dirty="0">
                <a:effectLst/>
                <a:latin typeface="Californian FB" panose="0207040306080B030204" pitchFamily="18" charset="0"/>
                <a:ea typeface="Calibri" panose="020F0502020204030204" pitchFamily="34" charset="0"/>
                <a:cs typeface="Times New Roman" panose="02020603050405020304" pitchFamily="18" charset="0"/>
              </a:rPr>
              <a:t>TEN GUIDING PRINCIPLES FOR AWENDAWS COMPREHENSIVE PLAN … CONTD.</a:t>
            </a:r>
            <a:endParaRPr lang="en-US" sz="3600" dirty="0"/>
          </a:p>
        </p:txBody>
      </p:sp>
      <p:sp>
        <p:nvSpPr>
          <p:cNvPr id="3" name="Content Placeholder 2">
            <a:extLst>
              <a:ext uri="{FF2B5EF4-FFF2-40B4-BE49-F238E27FC236}">
                <a16:creationId xmlns:a16="http://schemas.microsoft.com/office/drawing/2014/main" id="{5951B688-B2D5-6070-A915-09203A7E7152}"/>
              </a:ext>
            </a:extLst>
          </p:cNvPr>
          <p:cNvSpPr>
            <a:spLocks noGrp="1"/>
          </p:cNvSpPr>
          <p:nvPr>
            <p:ph idx="1"/>
          </p:nvPr>
        </p:nvSpPr>
        <p:spPr>
          <a:xfrm>
            <a:off x="765109" y="1390262"/>
            <a:ext cx="10739535" cy="5197150"/>
          </a:xfrm>
        </p:spPr>
        <p:txBody>
          <a:bodyPr>
            <a:normAutofit fontScale="25000" lnSpcReduction="20000"/>
          </a:bodyPr>
          <a:lstStyle/>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5. Rural Density</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strives to avoid the suburbanization of its Town by limiting rural residential density to a maximum of four units per acre in the densest locations on major roadways and then decreasing sharply as you move toward town peripheries. Planned communities will incorporate considerable open space and natural areas into their designs.</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6. Circulation. </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promotes safe and convenient circulation for all modes of travel throughout the Town, on Town roads, trails, and paths.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7. Commercial Services</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desires commercial services and facilities which meet the frequently recurring needs of the residents and the occasional needs of highway travelers. The Community feels that a key economic driver for the sustainability of the Town will be eco-tourism and businesses that support this endeavor.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8. Safety.</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Awendaw strives to protect persons and property from unreasonable exposure to natural hazards, such as hurricane activity, fire, unstable terrain, storms, and flood, by continuously improving regulations, policies, and procedures to reflect current best management practices</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9. Community Culture</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Awendaw favors a community culture that encourages citizen involvement, individual expression, and diversity, and recognizes the interdependence with neighboring communities and responsibility as good citizens within the region, State, and nation. </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Bef>
                <a:spcPts val="0"/>
              </a:spcBef>
              <a:spcAft>
                <a:spcPts val="800"/>
              </a:spcAft>
              <a:buNone/>
            </a:pPr>
            <a:r>
              <a:rPr lang="en-US" sz="7200" b="1" dirty="0">
                <a:effectLst/>
                <a:latin typeface="Californian FB" panose="0207040306080B030204" pitchFamily="18" charset="0"/>
                <a:ea typeface="Calibri" panose="020F0502020204030204" pitchFamily="34" charset="0"/>
                <a:cs typeface="Times New Roman" panose="02020603050405020304" pitchFamily="18" charset="0"/>
              </a:rPr>
              <a:t>10. Sustainability. </a:t>
            </a:r>
            <a:r>
              <a:rPr lang="en-US" sz="7200" dirty="0">
                <a:effectLst/>
                <a:latin typeface="Californian FB" panose="0207040306080B030204" pitchFamily="18" charset="0"/>
                <a:ea typeface="Calibri" panose="020F0502020204030204" pitchFamily="34" charset="0"/>
                <a:cs typeface="Times New Roman" panose="02020603050405020304" pitchFamily="18" charset="0"/>
              </a:rPr>
              <a:t> The Awendaw Community seeks to be a good steward of the land. The goal is to promote the conservation of resources and utilize sustainable practices which recognize the connection to, and interdependence with, the natural environment.</a:t>
            </a:r>
            <a:endParaRPr lang="en-US" sz="7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85906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font, number&#10;&#10;Description automatically generated">
            <a:extLst>
              <a:ext uri="{FF2B5EF4-FFF2-40B4-BE49-F238E27FC236}">
                <a16:creationId xmlns:a16="http://schemas.microsoft.com/office/drawing/2014/main" id="{4E93ACD6-99FE-8594-5EAA-CECD992CD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4453" y="487017"/>
            <a:ext cx="9478590" cy="6205459"/>
          </a:xfrm>
        </p:spPr>
      </p:pic>
    </p:spTree>
    <p:extLst>
      <p:ext uri="{BB962C8B-B14F-4D97-AF65-F5344CB8AC3E}">
        <p14:creationId xmlns:p14="http://schemas.microsoft.com/office/powerpoint/2010/main" val="1438941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4" name="Title 3">
            <a:extLst>
              <a:ext uri="{FF2B5EF4-FFF2-40B4-BE49-F238E27FC236}">
                <a16:creationId xmlns:a16="http://schemas.microsoft.com/office/drawing/2014/main" id="{C7C9C261-7A7E-7DED-D2E3-85FC5A452A6E}"/>
              </a:ext>
            </a:extLst>
          </p:cNvPr>
          <p:cNvSpPr>
            <a:spLocks noGrp="1"/>
          </p:cNvSpPr>
          <p:nvPr>
            <p:ph type="ctrTitle"/>
          </p:nvPr>
        </p:nvSpPr>
        <p:spPr>
          <a:xfrm>
            <a:off x="1932903" y="949325"/>
            <a:ext cx="8071706" cy="2387600"/>
          </a:xfrm>
        </p:spPr>
        <p:txBody>
          <a:bodyPr>
            <a:normAutofit/>
          </a:bodyPr>
          <a:lstStyle/>
          <a:p>
            <a:pPr algn="l"/>
            <a:r>
              <a:rPr lang="en-US" sz="6600" dirty="0">
                <a:solidFill>
                  <a:schemeClr val="bg1"/>
                </a:solidFill>
                <a:latin typeface="Californian FB" panose="0207040306080B030204" pitchFamily="18" charset="0"/>
              </a:rPr>
              <a:t>Agenda Item #3</a:t>
            </a:r>
            <a:br>
              <a:rPr lang="en-US" sz="6600" dirty="0">
                <a:solidFill>
                  <a:schemeClr val="bg1"/>
                </a:solidFill>
              </a:rPr>
            </a:br>
            <a:endParaRPr lang="en-US" sz="6600" dirty="0">
              <a:solidFill>
                <a:schemeClr val="bg1"/>
              </a:solidFill>
            </a:endParaRPr>
          </a:p>
        </p:txBody>
      </p:sp>
      <p:sp>
        <p:nvSpPr>
          <p:cNvPr id="5" name="Subtitle 4">
            <a:extLst>
              <a:ext uri="{FF2B5EF4-FFF2-40B4-BE49-F238E27FC236}">
                <a16:creationId xmlns:a16="http://schemas.microsoft.com/office/drawing/2014/main" id="{2CD82DE6-7305-A7DA-B923-C662C0E17277}"/>
              </a:ext>
            </a:extLst>
          </p:cNvPr>
          <p:cNvSpPr>
            <a:spLocks noGrp="1"/>
          </p:cNvSpPr>
          <p:nvPr>
            <p:ph type="subTitle" idx="1"/>
          </p:nvPr>
        </p:nvSpPr>
        <p:spPr>
          <a:xfrm>
            <a:off x="1932902" y="3429000"/>
            <a:ext cx="8071697" cy="1655762"/>
          </a:xfrm>
        </p:spPr>
        <p:txBody>
          <a:bodyPr>
            <a:normAutofit/>
          </a:bodyPr>
          <a:lstStyle/>
          <a:p>
            <a:pPr algn="l"/>
            <a:r>
              <a:rPr lang="en-US" sz="3200">
                <a:solidFill>
                  <a:schemeClr val="bg1"/>
                </a:solidFill>
                <a:latin typeface="Californian FB" panose="0207040306080B030204" pitchFamily="18" charset="0"/>
              </a:rPr>
              <a:t>Open House Assistance by Steering Committee Members and Staff</a:t>
            </a:r>
          </a:p>
        </p:txBody>
      </p:sp>
      <p:cxnSp>
        <p:nvCxnSpPr>
          <p:cNvPr id="12" name="Straight Connector 11">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6057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A12E9C11-ED50-CD67-6E3F-3C4918898094}"/>
              </a:ext>
            </a:extLst>
          </p:cNvPr>
          <p:cNvSpPr>
            <a:spLocks noGrp="1"/>
          </p:cNvSpPr>
          <p:nvPr>
            <p:ph type="title"/>
          </p:nvPr>
        </p:nvSpPr>
        <p:spPr>
          <a:xfrm>
            <a:off x="1937613" y="605514"/>
            <a:ext cx="8071706" cy="2387600"/>
          </a:xfrm>
        </p:spPr>
        <p:txBody>
          <a:bodyPr vert="horz" lIns="91440" tIns="45720" rIns="91440" bIns="45720" rtlCol="0" anchor="b">
            <a:normAutofit/>
          </a:bodyPr>
          <a:lstStyle/>
          <a:p>
            <a:r>
              <a:rPr lang="en-US" sz="6600" kern="1200" dirty="0">
                <a:solidFill>
                  <a:schemeClr val="bg1"/>
                </a:solidFill>
                <a:latin typeface="Californian FB" panose="0207040306080B030204" pitchFamily="18" charset="0"/>
              </a:rPr>
              <a:t>Agenda Item #4</a:t>
            </a:r>
          </a:p>
        </p:txBody>
      </p:sp>
      <p:sp>
        <p:nvSpPr>
          <p:cNvPr id="3" name="Content Placeholder 2">
            <a:extLst>
              <a:ext uri="{FF2B5EF4-FFF2-40B4-BE49-F238E27FC236}">
                <a16:creationId xmlns:a16="http://schemas.microsoft.com/office/drawing/2014/main" id="{099BB66B-315F-9FBF-A12F-3B7738CE3F28}"/>
              </a:ext>
            </a:extLst>
          </p:cNvPr>
          <p:cNvSpPr>
            <a:spLocks noGrp="1"/>
          </p:cNvSpPr>
          <p:nvPr>
            <p:ph idx="1"/>
          </p:nvPr>
        </p:nvSpPr>
        <p:spPr>
          <a:xfrm>
            <a:off x="1932902" y="3429000"/>
            <a:ext cx="8071697" cy="1655762"/>
          </a:xfrm>
        </p:spPr>
        <p:txBody>
          <a:bodyPr vert="horz" lIns="91440" tIns="45720" rIns="91440" bIns="45720" rtlCol="0">
            <a:normAutofit/>
          </a:bodyPr>
          <a:lstStyle/>
          <a:p>
            <a:pPr marL="0" indent="0">
              <a:buNone/>
            </a:pPr>
            <a:r>
              <a:rPr lang="en-US" sz="3200" kern="1200" dirty="0">
                <a:solidFill>
                  <a:schemeClr val="bg1"/>
                </a:solidFill>
                <a:latin typeface="Californian FB" panose="0207040306080B030204" pitchFamily="18" charset="0"/>
              </a:rPr>
              <a:t>Planned Development Regulations Update</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73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1ECB4895-F9AD-5289-574A-670C8FF70BF9}"/>
              </a:ext>
            </a:extLst>
          </p:cNvPr>
          <p:cNvSpPr>
            <a:spLocks noGrp="1"/>
          </p:cNvSpPr>
          <p:nvPr>
            <p:ph type="title"/>
          </p:nvPr>
        </p:nvSpPr>
        <p:spPr>
          <a:xfrm>
            <a:off x="1853390" y="605514"/>
            <a:ext cx="8071706" cy="2387600"/>
          </a:xfrm>
        </p:spPr>
        <p:txBody>
          <a:bodyPr vert="horz" lIns="91440" tIns="45720" rIns="91440" bIns="45720" rtlCol="0" anchor="b">
            <a:normAutofit/>
          </a:bodyPr>
          <a:lstStyle/>
          <a:p>
            <a:r>
              <a:rPr lang="en-US" sz="6600" kern="1200" dirty="0">
                <a:solidFill>
                  <a:schemeClr val="bg1"/>
                </a:solidFill>
                <a:latin typeface="Californian FB" panose="0207040306080B030204" pitchFamily="18" charset="0"/>
              </a:rPr>
              <a:t>Agenda Item #5</a:t>
            </a:r>
          </a:p>
        </p:txBody>
      </p:sp>
      <p:sp>
        <p:nvSpPr>
          <p:cNvPr id="3" name="Content Placeholder 2">
            <a:extLst>
              <a:ext uri="{FF2B5EF4-FFF2-40B4-BE49-F238E27FC236}">
                <a16:creationId xmlns:a16="http://schemas.microsoft.com/office/drawing/2014/main" id="{DC2E0ADF-CA71-77D1-11A4-AE4C10A0B29F}"/>
              </a:ext>
            </a:extLst>
          </p:cNvPr>
          <p:cNvSpPr>
            <a:spLocks noGrp="1"/>
          </p:cNvSpPr>
          <p:nvPr>
            <p:ph idx="1"/>
          </p:nvPr>
        </p:nvSpPr>
        <p:spPr>
          <a:xfrm>
            <a:off x="1932902" y="3429000"/>
            <a:ext cx="8071697" cy="1655762"/>
          </a:xfrm>
        </p:spPr>
        <p:txBody>
          <a:bodyPr vert="horz" lIns="91440" tIns="45720" rIns="91440" bIns="45720" rtlCol="0">
            <a:normAutofit/>
          </a:bodyPr>
          <a:lstStyle/>
          <a:p>
            <a:pPr marL="0" indent="0">
              <a:buNone/>
            </a:pPr>
            <a:r>
              <a:rPr lang="en-US" sz="3200" kern="1200" dirty="0">
                <a:solidFill>
                  <a:schemeClr val="bg1"/>
                </a:solidFill>
                <a:latin typeface="Californian FB" panose="0207040306080B030204" pitchFamily="18" charset="0"/>
              </a:rPr>
              <a:t>Awendaw Tree Canopy Report Outcome </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4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outdoor, screenshot, plant&#10;&#10;Description automatically generated">
            <a:extLst>
              <a:ext uri="{FF2B5EF4-FFF2-40B4-BE49-F238E27FC236}">
                <a16:creationId xmlns:a16="http://schemas.microsoft.com/office/drawing/2014/main" id="{D5E23148-A136-11C1-D152-42BC6AED63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22309" y="87836"/>
            <a:ext cx="6749592" cy="6770164"/>
          </a:xfrm>
        </p:spPr>
      </p:pic>
    </p:spTree>
    <p:extLst>
      <p:ext uri="{BB962C8B-B14F-4D97-AF65-F5344CB8AC3E}">
        <p14:creationId xmlns:p14="http://schemas.microsoft.com/office/powerpoint/2010/main" val="39909504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white background with black text&#10;&#10;Description automatically generated with low confidence">
            <a:extLst>
              <a:ext uri="{FF2B5EF4-FFF2-40B4-BE49-F238E27FC236}">
                <a16:creationId xmlns:a16="http://schemas.microsoft.com/office/drawing/2014/main" id="{5EBDF700-FA9B-B299-A335-D1357CE828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5792" y="769776"/>
            <a:ext cx="6877901" cy="3410338"/>
          </a:xfrm>
        </p:spPr>
      </p:pic>
    </p:spTree>
    <p:extLst>
      <p:ext uri="{BB962C8B-B14F-4D97-AF65-F5344CB8AC3E}">
        <p14:creationId xmlns:p14="http://schemas.microsoft.com/office/powerpoint/2010/main" val="28998297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screenshot, number, font&#10;&#10;Description automatically generated">
            <a:extLst>
              <a:ext uri="{FF2B5EF4-FFF2-40B4-BE49-F238E27FC236}">
                <a16:creationId xmlns:a16="http://schemas.microsoft.com/office/drawing/2014/main" id="{CE726280-6804-B42D-E547-6EA550EF980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3128"/>
          <a:stretch/>
        </p:blipFill>
        <p:spPr>
          <a:xfrm>
            <a:off x="877080" y="426265"/>
            <a:ext cx="10214990" cy="5745933"/>
          </a:xfrm>
          <a:prstGeom prst="rect">
            <a:avLst/>
          </a:prstGeom>
        </p:spPr>
      </p:pic>
    </p:spTree>
    <p:extLst>
      <p:ext uri="{BB962C8B-B14F-4D97-AF65-F5344CB8AC3E}">
        <p14:creationId xmlns:p14="http://schemas.microsoft.com/office/powerpoint/2010/main" val="1529182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aph showing the number of housing units&#10;&#10;Description automatically generated with medium confidence">
            <a:extLst>
              <a:ext uri="{FF2B5EF4-FFF2-40B4-BE49-F238E27FC236}">
                <a16:creationId xmlns:a16="http://schemas.microsoft.com/office/drawing/2014/main" id="{3FC80395-5DD3-750D-8F0C-8B8675ED907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274"/>
          <a:stretch/>
        </p:blipFill>
        <p:spPr>
          <a:xfrm>
            <a:off x="983994" y="554112"/>
            <a:ext cx="10575215" cy="5948560"/>
          </a:xfrm>
          <a:prstGeom prst="rect">
            <a:avLst/>
          </a:prstGeom>
        </p:spPr>
      </p:pic>
    </p:spTree>
    <p:extLst>
      <p:ext uri="{BB962C8B-B14F-4D97-AF65-F5344CB8AC3E}">
        <p14:creationId xmlns:p14="http://schemas.microsoft.com/office/powerpoint/2010/main" val="4173522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line, font&#10;&#10;Description automatically generated">
            <a:extLst>
              <a:ext uri="{FF2B5EF4-FFF2-40B4-BE49-F238E27FC236}">
                <a16:creationId xmlns:a16="http://schemas.microsoft.com/office/drawing/2014/main" id="{00680CB3-6D87-0AFF-0094-7491B43ACA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5861" y="459377"/>
            <a:ext cx="11172177" cy="5603491"/>
          </a:xfrm>
        </p:spPr>
      </p:pic>
    </p:spTree>
    <p:extLst>
      <p:ext uri="{BB962C8B-B14F-4D97-AF65-F5344CB8AC3E}">
        <p14:creationId xmlns:p14="http://schemas.microsoft.com/office/powerpoint/2010/main" val="4191459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font, screenshot, white&#10;&#10;Description automatically generated">
            <a:extLst>
              <a:ext uri="{FF2B5EF4-FFF2-40B4-BE49-F238E27FC236}">
                <a16:creationId xmlns:a16="http://schemas.microsoft.com/office/drawing/2014/main" id="{06597483-9511-7E80-A6CD-E541E7DAF1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4582" y="107141"/>
            <a:ext cx="10375845" cy="6643717"/>
          </a:xfrm>
        </p:spPr>
      </p:pic>
    </p:spTree>
    <p:extLst>
      <p:ext uri="{BB962C8B-B14F-4D97-AF65-F5344CB8AC3E}">
        <p14:creationId xmlns:p14="http://schemas.microsoft.com/office/powerpoint/2010/main" val="3995774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Houses in a subdivision">
            <a:extLst>
              <a:ext uri="{FF2B5EF4-FFF2-40B4-BE49-F238E27FC236}">
                <a16:creationId xmlns:a16="http://schemas.microsoft.com/office/drawing/2014/main" id="{68BDB2A5-C5B8-B01E-03DF-F268A302243E}"/>
              </a:ext>
            </a:extLst>
          </p:cNvPr>
          <p:cNvPicPr>
            <a:picLocks noChangeAspect="1"/>
          </p:cNvPicPr>
          <p:nvPr/>
        </p:nvPicPr>
        <p:blipFill rotWithShape="1">
          <a:blip r:embed="rId2"/>
          <a:srcRect l="9091" t="23391"/>
          <a:stretch/>
        </p:blipFill>
        <p:spPr>
          <a:xfrm>
            <a:off x="-4" y="0"/>
            <a:ext cx="12191981" cy="6857990"/>
          </a:xfrm>
          <a:prstGeom prst="rect">
            <a:avLst/>
          </a:prstGeom>
        </p:spPr>
      </p:pic>
      <p:sp>
        <p:nvSpPr>
          <p:cNvPr id="17" name="Rectangle 1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E2A6D8-FCB4-24FF-0E5F-EEE7A04E337A}"/>
              </a:ext>
            </a:extLst>
          </p:cNvPr>
          <p:cNvSpPr>
            <a:spLocks noGrp="1"/>
          </p:cNvSpPr>
          <p:nvPr>
            <p:ph type="title"/>
          </p:nvPr>
        </p:nvSpPr>
        <p:spPr>
          <a:xfrm>
            <a:off x="404553" y="3091928"/>
            <a:ext cx="9078562" cy="2387600"/>
          </a:xfrm>
        </p:spPr>
        <p:txBody>
          <a:bodyPr vert="horz" lIns="91440" tIns="45720" rIns="91440" bIns="45720" rtlCol="0" anchor="b">
            <a:normAutofit fontScale="90000"/>
          </a:bodyPr>
          <a:lstStyle/>
          <a:p>
            <a:r>
              <a:rPr lang="en-US" sz="5600" b="1" dirty="0">
                <a:solidFill>
                  <a:schemeClr val="accent2"/>
                </a:solidFill>
                <a:latin typeface="Californian FB" panose="0207040306080B030204" pitchFamily="18" charset="0"/>
              </a:rPr>
              <a:t>Town of Awendaw Goals and Strategies Worksheet Review…</a:t>
            </a:r>
          </a:p>
        </p:txBody>
      </p:sp>
      <p:sp>
        <p:nvSpPr>
          <p:cNvPr id="19" name="Rectangle: Rounded Corners 1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7D5FA4B7-CDF5-1E00-7D76-9E831C9570E5}"/>
              </a:ext>
            </a:extLst>
          </p:cNvPr>
          <p:cNvSpPr>
            <a:spLocks noGrp="1"/>
          </p:cNvSpPr>
          <p:nvPr>
            <p:ph type="body" idx="1"/>
          </p:nvPr>
        </p:nvSpPr>
        <p:spPr>
          <a:xfrm>
            <a:off x="0" y="5624945"/>
            <a:ext cx="9638523" cy="592975"/>
          </a:xfrm>
        </p:spPr>
        <p:txBody>
          <a:bodyPr vert="horz" lIns="91440" tIns="45720" rIns="91440" bIns="45720" rtlCol="0" anchor="ctr">
            <a:normAutofit/>
          </a:bodyPr>
          <a:lstStyle/>
          <a:p>
            <a:endParaRPr lang="en-US" dirty="0">
              <a:solidFill>
                <a:schemeClr val="tx1"/>
              </a:solidFill>
            </a:endParaRPr>
          </a:p>
        </p:txBody>
      </p:sp>
    </p:spTree>
    <p:extLst>
      <p:ext uri="{BB962C8B-B14F-4D97-AF65-F5344CB8AC3E}">
        <p14:creationId xmlns:p14="http://schemas.microsoft.com/office/powerpoint/2010/main" val="2602903308"/>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2" name="Title 1">
            <a:extLst>
              <a:ext uri="{FF2B5EF4-FFF2-40B4-BE49-F238E27FC236}">
                <a16:creationId xmlns:a16="http://schemas.microsoft.com/office/drawing/2014/main" id="{1EFFFCF4-4139-30EA-58F4-57F6DE8BB589}"/>
              </a:ext>
            </a:extLst>
          </p:cNvPr>
          <p:cNvSpPr>
            <a:spLocks noGrp="1"/>
          </p:cNvSpPr>
          <p:nvPr>
            <p:ph type="title"/>
          </p:nvPr>
        </p:nvSpPr>
        <p:spPr>
          <a:xfrm>
            <a:off x="1922704" y="605514"/>
            <a:ext cx="8071706" cy="2387600"/>
          </a:xfrm>
        </p:spPr>
        <p:txBody>
          <a:bodyPr vert="horz" lIns="91440" tIns="45720" rIns="91440" bIns="45720" rtlCol="0" anchor="b">
            <a:normAutofit/>
          </a:bodyPr>
          <a:lstStyle/>
          <a:p>
            <a:r>
              <a:rPr lang="en-US" sz="6600" kern="1200" dirty="0">
                <a:solidFill>
                  <a:schemeClr val="bg1"/>
                </a:solidFill>
                <a:latin typeface="Californian FB" panose="0207040306080B030204" pitchFamily="18" charset="0"/>
              </a:rPr>
              <a:t>Agenda Item #6</a:t>
            </a:r>
          </a:p>
        </p:txBody>
      </p:sp>
      <p:sp>
        <p:nvSpPr>
          <p:cNvPr id="3" name="Content Placeholder 2">
            <a:extLst>
              <a:ext uri="{FF2B5EF4-FFF2-40B4-BE49-F238E27FC236}">
                <a16:creationId xmlns:a16="http://schemas.microsoft.com/office/drawing/2014/main" id="{FEDD8BFE-3052-6994-26F1-527D31966F8A}"/>
              </a:ext>
            </a:extLst>
          </p:cNvPr>
          <p:cNvSpPr>
            <a:spLocks noGrp="1"/>
          </p:cNvSpPr>
          <p:nvPr>
            <p:ph idx="1"/>
          </p:nvPr>
        </p:nvSpPr>
        <p:spPr>
          <a:xfrm>
            <a:off x="1932902" y="3429000"/>
            <a:ext cx="8071697" cy="1655762"/>
          </a:xfrm>
        </p:spPr>
        <p:txBody>
          <a:bodyPr vert="horz" lIns="91440" tIns="45720" rIns="91440" bIns="45720" rtlCol="0">
            <a:normAutofit/>
          </a:bodyPr>
          <a:lstStyle/>
          <a:p>
            <a:pPr marL="0" indent="0">
              <a:buNone/>
            </a:pPr>
            <a:r>
              <a:rPr lang="en-US" sz="3200" kern="1200" dirty="0">
                <a:solidFill>
                  <a:schemeClr val="bg1"/>
                </a:solidFill>
                <a:latin typeface="Californian FB" panose="0207040306080B030204" pitchFamily="18" charset="0"/>
              </a:rPr>
              <a:t>Community Survey Ideas</a:t>
            </a:r>
          </a:p>
        </p:txBody>
      </p:sp>
      <p:cxnSp>
        <p:nvCxnSpPr>
          <p:cNvPr id="10" name="Straight Connector 9">
            <a:extLst>
              <a:ext uri="{FF2B5EF4-FFF2-40B4-BE49-F238E27FC236}">
                <a16:creationId xmlns:a16="http://schemas.microsoft.com/office/drawing/2014/main" id="{EC4521DE-248E-440D-AAD6-FD9E7D34B3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285"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42C13FA-4C0F-42D0-9626-5BA6040D8C3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6252485"/>
            <a:ext cx="1219200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95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at outdoor markets">
            <a:extLst>
              <a:ext uri="{FF2B5EF4-FFF2-40B4-BE49-F238E27FC236}">
                <a16:creationId xmlns:a16="http://schemas.microsoft.com/office/drawing/2014/main" id="{6C2AB5A0-3E74-411D-C3AD-AE6D911A1005}"/>
              </a:ext>
            </a:extLst>
          </p:cNvPr>
          <p:cNvPicPr>
            <a:picLocks noChangeAspect="1"/>
          </p:cNvPicPr>
          <p:nvPr/>
        </p:nvPicPr>
        <p:blipFill>
          <a:blip r:embed="rId2">
            <a:extLst>
              <a:ext uri="{28A0092B-C50C-407E-A947-70E740481C1C}">
                <a14:useLocalDpi xmlns:a14="http://schemas.microsoft.com/office/drawing/2010/main" val="0"/>
              </a:ext>
            </a:extLst>
          </a:blip>
          <a:srcRect t="3094" b="3094"/>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687C4D-A7BB-B456-EB0F-E55FC6C5B369}"/>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solidFill>
                  <a:schemeClr val="accent2"/>
                </a:solidFill>
                <a:latin typeface="Californian FB" panose="0207040306080B030204" pitchFamily="18" charset="0"/>
              </a:rPr>
              <a:t>Community Character …</a:t>
            </a:r>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1FAF3C88-9955-F81A-ED67-AD0C0C18C65D}"/>
              </a:ext>
            </a:extLst>
          </p:cNvPr>
          <p:cNvSpPr>
            <a:spLocks noGrp="1"/>
          </p:cNvSpPr>
          <p:nvPr>
            <p:ph type="body" idx="1"/>
          </p:nvPr>
        </p:nvSpPr>
        <p:spPr>
          <a:xfrm>
            <a:off x="404553" y="5772150"/>
            <a:ext cx="9078562" cy="445770"/>
          </a:xfrm>
        </p:spPr>
        <p:txBody>
          <a:bodyPr vert="horz" lIns="91440" tIns="45720" rIns="91440" bIns="45720" rtlCol="0" anchor="ctr">
            <a:normAutofit fontScale="25000" lnSpcReduction="20000"/>
          </a:bodyPr>
          <a:lstStyle/>
          <a:p>
            <a:pPr>
              <a:lnSpc>
                <a:spcPct val="120000"/>
              </a:lnSpc>
            </a:pPr>
            <a:r>
              <a:rPr lang="en-US" sz="7200" b="1" dirty="0">
                <a:solidFill>
                  <a:schemeClr val="tx1"/>
                </a:solidFill>
                <a:effectLst/>
                <a:latin typeface="Californian FB" panose="0207040306080B030204" pitchFamily="18" charset="0"/>
              </a:rPr>
              <a:t>The Awendaw Community is dedicated to preserving, enhancing, and restoring the Town’s character as a rural, coastal, and forest community. </a:t>
            </a:r>
            <a:endParaRPr lang="en-US" sz="7200" b="1" dirty="0">
              <a:solidFill>
                <a:schemeClr val="tx1"/>
              </a:solidFill>
              <a:latin typeface="Californian FB" panose="0207040306080B030204" pitchFamily="18" charset="0"/>
            </a:endParaRPr>
          </a:p>
          <a:p>
            <a:endParaRPr lang="en-US" sz="1700" dirty="0">
              <a:solidFill>
                <a:schemeClr val="tx1"/>
              </a:solidFill>
            </a:endParaRPr>
          </a:p>
        </p:txBody>
      </p:sp>
    </p:spTree>
    <p:extLst>
      <p:ext uri="{BB962C8B-B14F-4D97-AF65-F5344CB8AC3E}">
        <p14:creationId xmlns:p14="http://schemas.microsoft.com/office/powerpoint/2010/main" val="144320386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A1E0EFE9-09CB-053E-BA32-65973591A021}"/>
              </a:ext>
            </a:extLst>
          </p:cNvPr>
          <p:cNvSpPr>
            <a:spLocks noGrp="1"/>
          </p:cNvSpPr>
          <p:nvPr>
            <p:ph type="title"/>
          </p:nvPr>
        </p:nvSpPr>
        <p:spPr>
          <a:xfrm>
            <a:off x="838200" y="219075"/>
            <a:ext cx="7829550" cy="720725"/>
          </a:xfrm>
        </p:spPr>
        <p:txBody>
          <a:bodyPr>
            <a:normAutofit/>
          </a:bodyPr>
          <a:lstStyle/>
          <a:p>
            <a:r>
              <a:rPr lang="en-US" sz="3600" b="1" dirty="0">
                <a:latin typeface="Californian FB" panose="0207040306080B030204" pitchFamily="18" charset="0"/>
              </a:rPr>
              <a:t>Community Character…</a:t>
            </a:r>
          </a:p>
        </p:txBody>
      </p:sp>
      <p:pic>
        <p:nvPicPr>
          <p:cNvPr id="26" name="Content Placeholder 25" descr="A picture containing text, screenshot, font, number">
            <a:extLst>
              <a:ext uri="{FF2B5EF4-FFF2-40B4-BE49-F238E27FC236}">
                <a16:creationId xmlns:a16="http://schemas.microsoft.com/office/drawing/2014/main" id="{4EBECEE2-064F-7BE6-376D-FE2226F9A9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085850"/>
            <a:ext cx="9286875" cy="5619750"/>
          </a:xfrm>
        </p:spPr>
      </p:pic>
    </p:spTree>
    <p:extLst>
      <p:ext uri="{BB962C8B-B14F-4D97-AF65-F5344CB8AC3E}">
        <p14:creationId xmlns:p14="http://schemas.microsoft.com/office/powerpoint/2010/main" val="815481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screenshot, font, number">
            <a:extLst>
              <a:ext uri="{FF2B5EF4-FFF2-40B4-BE49-F238E27FC236}">
                <a16:creationId xmlns:a16="http://schemas.microsoft.com/office/drawing/2014/main" id="{A713F0E9-BF2E-989A-581A-31F3CB7D11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8033" y="490194"/>
            <a:ext cx="9305404" cy="5686769"/>
          </a:xfrm>
        </p:spPr>
      </p:pic>
    </p:spTree>
    <p:extLst>
      <p:ext uri="{BB962C8B-B14F-4D97-AF65-F5344CB8AC3E}">
        <p14:creationId xmlns:p14="http://schemas.microsoft.com/office/powerpoint/2010/main" val="13402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Vibrant green forest">
            <a:extLst>
              <a:ext uri="{FF2B5EF4-FFF2-40B4-BE49-F238E27FC236}">
                <a16:creationId xmlns:a16="http://schemas.microsoft.com/office/drawing/2014/main" id="{9FBCF1E3-E8DD-75E4-285B-10FFE3F2328D}"/>
              </a:ext>
            </a:extLst>
          </p:cNvPr>
          <p:cNvPicPr>
            <a:picLocks noChangeAspect="1"/>
          </p:cNvPicPr>
          <p:nvPr/>
        </p:nvPicPr>
        <p:blipFill>
          <a:blip r:embed="rId2">
            <a:extLst>
              <a:ext uri="{28A0092B-C50C-407E-A947-70E740481C1C}">
                <a14:useLocalDpi xmlns:a14="http://schemas.microsoft.com/office/drawing/2010/main" val="0"/>
              </a:ext>
            </a:extLst>
          </a:blip>
          <a:srcRect t="7812" b="7812"/>
          <a:stretch/>
        </p:blipFill>
        <p:spPr>
          <a:xfrm>
            <a:off x="20" y="10"/>
            <a:ext cx="12191981" cy="6857990"/>
          </a:xfrm>
          <a:prstGeom prst="rect">
            <a:avLst/>
          </a:prstGeom>
        </p:spPr>
      </p:pic>
      <p:sp>
        <p:nvSpPr>
          <p:cNvPr id="23" name="Rectangle 2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E8C77E-8686-E3B2-7ABB-2E8EB7D9D85D}"/>
              </a:ext>
            </a:extLst>
          </p:cNvPr>
          <p:cNvSpPr>
            <a:spLocks noGrp="1"/>
          </p:cNvSpPr>
          <p:nvPr>
            <p:ph type="title"/>
          </p:nvPr>
        </p:nvSpPr>
        <p:spPr>
          <a:xfrm>
            <a:off x="186612" y="3091928"/>
            <a:ext cx="9296503" cy="2387600"/>
          </a:xfrm>
        </p:spPr>
        <p:txBody>
          <a:bodyPr vert="horz" lIns="91440" tIns="45720" rIns="91440" bIns="45720" rtlCol="0" anchor="b">
            <a:normAutofit/>
          </a:bodyPr>
          <a:lstStyle/>
          <a:p>
            <a:r>
              <a:rPr lang="en-US" sz="6600" b="1" dirty="0">
                <a:solidFill>
                  <a:schemeClr val="accent2"/>
                </a:solidFill>
                <a:latin typeface="Californian FB" panose="0207040306080B030204" pitchFamily="18" charset="0"/>
              </a:rPr>
              <a:t>Rural Lifestyle …</a:t>
            </a:r>
          </a:p>
        </p:txBody>
      </p:sp>
      <p:sp>
        <p:nvSpPr>
          <p:cNvPr id="25" name="Rectangle: Rounded Corners 2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Table 3">
            <a:extLst>
              <a:ext uri="{FF2B5EF4-FFF2-40B4-BE49-F238E27FC236}">
                <a16:creationId xmlns:a16="http://schemas.microsoft.com/office/drawing/2014/main" id="{CD3DF12E-D0E9-520F-025A-C4B803EA6D99}"/>
              </a:ext>
            </a:extLst>
          </p:cNvPr>
          <p:cNvGraphicFramePr>
            <a:graphicFrameLocks noGrp="1"/>
          </p:cNvGraphicFramePr>
          <p:nvPr>
            <p:extLst>
              <p:ext uri="{D42A27DB-BD31-4B8C-83A1-F6EECF244321}">
                <p14:modId xmlns:p14="http://schemas.microsoft.com/office/powerpoint/2010/main" val="4292411536"/>
              </p:ext>
            </p:extLst>
          </p:nvPr>
        </p:nvGraphicFramePr>
        <p:xfrm>
          <a:off x="-4" y="5575040"/>
          <a:ext cx="9965097" cy="781310"/>
        </p:xfrm>
        <a:graphic>
          <a:graphicData uri="http://schemas.openxmlformats.org/drawingml/2006/table">
            <a:tbl>
              <a:tblPr firstRow="1" firstCol="1" bandRow="1">
                <a:tableStyleId>{5C22544A-7EE6-4342-B048-85BDC9FD1C3A}</a:tableStyleId>
              </a:tblPr>
              <a:tblGrid>
                <a:gridCol w="9965097">
                  <a:extLst>
                    <a:ext uri="{9D8B030D-6E8A-4147-A177-3AD203B41FA5}">
                      <a16:colId xmlns:a16="http://schemas.microsoft.com/office/drawing/2014/main" val="386371155"/>
                    </a:ext>
                  </a:extLst>
                </a:gridCol>
              </a:tblGrid>
              <a:tr h="781310">
                <a:tc>
                  <a:txBody>
                    <a:bodyPr/>
                    <a:lstStyle/>
                    <a:p>
                      <a:pPr marL="0" marR="0">
                        <a:lnSpc>
                          <a:spcPct val="115000"/>
                        </a:lnSpc>
                        <a:spcBef>
                          <a:spcPts val="0"/>
                        </a:spcBef>
                        <a:spcAft>
                          <a:spcPts val="1000"/>
                        </a:spcAft>
                      </a:pPr>
                      <a:r>
                        <a:rPr lang="en-US" sz="1800" dirty="0">
                          <a:effectLst/>
                          <a:latin typeface="Californian FB" panose="0207040306080B030204" pitchFamily="18" charset="0"/>
                        </a:rPr>
                        <a:t>The Awendaw Community recognizes and supports the fishing, wildlife, and forest lifestyles including the historic Gullah/Geechee people of the Town as unique and defining attributes.</a:t>
                      </a:r>
                      <a:endParaRPr lang="en-US" sz="1800" dirty="0">
                        <a:effectLst/>
                        <a:latin typeface="Californian FB" panose="0207040306080B0302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66628683"/>
                  </a:ext>
                </a:extLst>
              </a:tr>
            </a:tbl>
          </a:graphicData>
        </a:graphic>
      </p:graphicFrame>
    </p:spTree>
    <p:extLst>
      <p:ext uri="{BB962C8B-B14F-4D97-AF65-F5344CB8AC3E}">
        <p14:creationId xmlns:p14="http://schemas.microsoft.com/office/powerpoint/2010/main" val="169013979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2701C-14AD-FB51-1AA2-FAE6325BDFF5}"/>
              </a:ext>
            </a:extLst>
          </p:cNvPr>
          <p:cNvSpPr>
            <a:spLocks noGrp="1"/>
          </p:cNvSpPr>
          <p:nvPr>
            <p:ph type="title"/>
          </p:nvPr>
        </p:nvSpPr>
        <p:spPr>
          <a:xfrm>
            <a:off x="404609" y="107951"/>
            <a:ext cx="10515600" cy="730250"/>
          </a:xfrm>
        </p:spPr>
        <p:txBody>
          <a:bodyPr>
            <a:normAutofit/>
          </a:bodyPr>
          <a:lstStyle/>
          <a:p>
            <a:r>
              <a:rPr lang="en-US" sz="3600" b="1" dirty="0">
                <a:latin typeface="Californian FB" panose="0207040306080B030204" pitchFamily="18" charset="0"/>
              </a:rPr>
              <a:t>Rural Lifestyle …</a:t>
            </a:r>
          </a:p>
        </p:txBody>
      </p:sp>
      <p:pic>
        <p:nvPicPr>
          <p:cNvPr id="5" name="Content Placeholder 4" descr="A picture containing text, screenshot, font, number&#10;&#10;Description automatically generated">
            <a:extLst>
              <a:ext uri="{FF2B5EF4-FFF2-40B4-BE49-F238E27FC236}">
                <a16:creationId xmlns:a16="http://schemas.microsoft.com/office/drawing/2014/main" id="{55931E5A-6481-F187-708F-22E770C36F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33574" y="838201"/>
            <a:ext cx="8715375" cy="5742213"/>
          </a:xfrm>
        </p:spPr>
      </p:pic>
    </p:spTree>
    <p:extLst>
      <p:ext uri="{BB962C8B-B14F-4D97-AF65-F5344CB8AC3E}">
        <p14:creationId xmlns:p14="http://schemas.microsoft.com/office/powerpoint/2010/main" val="52547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TotalTime>
  <Words>1087</Words>
  <Application>Microsoft Office PowerPoint</Application>
  <PresentationFormat>Widescreen</PresentationFormat>
  <Paragraphs>66</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Californian FB</vt:lpstr>
      <vt:lpstr>Office Theme</vt:lpstr>
      <vt:lpstr>    The Town of Awendaw Comprehensive Steering Committee Meeting  May 25, 2023, 6:00 P.M.   AGENDA</vt:lpstr>
      <vt:lpstr> TEN GUIDING PRINCIPLES FOR AWENDAW’S COMPREHENSIVE PLAN </vt:lpstr>
      <vt:lpstr>TEN GUIDING PRINCIPLES FOR AWENDAWS COMPREHENSIVE PLAN … CONTD.</vt:lpstr>
      <vt:lpstr>Town of Awendaw Goals and Strategies Worksheet Review…</vt:lpstr>
      <vt:lpstr>Community Character …</vt:lpstr>
      <vt:lpstr>Community Character…</vt:lpstr>
      <vt:lpstr>PowerPoint Presentation</vt:lpstr>
      <vt:lpstr>Rural Lifestyle …</vt:lpstr>
      <vt:lpstr>Rural Lifestyle …</vt:lpstr>
      <vt:lpstr>Natural Environment …</vt:lpstr>
      <vt:lpstr>Natural Environment …</vt:lpstr>
      <vt:lpstr>Built Environment …</vt:lpstr>
      <vt:lpstr>Built Environment …</vt:lpstr>
      <vt:lpstr>Rural Density … </vt:lpstr>
      <vt:lpstr>Rural Density …</vt:lpstr>
      <vt:lpstr>Circulation …</vt:lpstr>
      <vt:lpstr>Circulation …</vt:lpstr>
      <vt:lpstr>Commercial Services …</vt:lpstr>
      <vt:lpstr>Commercial Services … </vt:lpstr>
      <vt:lpstr>PowerPoint Presentation</vt:lpstr>
      <vt:lpstr>Safety …</vt:lpstr>
      <vt:lpstr>Safety …</vt:lpstr>
      <vt:lpstr>PowerPoint Presentation</vt:lpstr>
      <vt:lpstr>Community Culture …</vt:lpstr>
      <vt:lpstr>Community Culture …</vt:lpstr>
      <vt:lpstr>PowerPoint Presentation</vt:lpstr>
      <vt:lpstr>Sustainability …</vt:lpstr>
      <vt:lpstr>Sustainability …</vt:lpstr>
      <vt:lpstr>PowerPoint Presentation</vt:lpstr>
      <vt:lpstr>PowerPoint Presentation</vt:lpstr>
      <vt:lpstr>Agenda Item #3 </vt:lpstr>
      <vt:lpstr>Agenda Item #4</vt:lpstr>
      <vt:lpstr>Agenda Item #5</vt:lpstr>
      <vt:lpstr>PowerPoint Presentation</vt:lpstr>
      <vt:lpstr>PowerPoint Presentation</vt:lpstr>
      <vt:lpstr>PowerPoint Presentation</vt:lpstr>
      <vt:lpstr>PowerPoint Presentation</vt:lpstr>
      <vt:lpstr>PowerPoint Presentation</vt:lpstr>
      <vt:lpstr>PowerPoint Presentation</vt:lpstr>
      <vt:lpstr>Agenda Item #6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Town of Awendaw Comprehensive Steering Committee Meeting  May 25, 2023, 6:00 P.M.   AGENDA</dc:title>
  <dc:creator>jody muldrow</dc:creator>
  <cp:lastModifiedBy>Town of Awendaw</cp:lastModifiedBy>
  <cp:revision>2</cp:revision>
  <dcterms:created xsi:type="dcterms:W3CDTF">2023-05-25T15:34:52Z</dcterms:created>
  <dcterms:modified xsi:type="dcterms:W3CDTF">2023-05-30T16:39:03Z</dcterms:modified>
</cp:coreProperties>
</file>